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type="screen16x9" cy="6858000" cx="12192000"/>
  <p:notesSz cx="6858000" cy="9144000"/>
  <p:defaultTextStyle>
    <a:defPPr>
      <a:defRPr lang="en-US"/>
    </a:defPPr>
    <a:lvl1pPr algn="l" defTabSz="4572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32" y="150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tableStyles" Target="tableStyles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06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058C8CB3-1029-4ED3-8062-57EC3B1F4EB6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707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70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/>
        </p:spPr>
        <p:txBody>
          <a:bodyPr bIns="45720" lIns="91440" rIns="91440" rtlCol="0" tIns="45720" vert="horz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1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1F315ED7-7873-450B-B015-29BB321BC03F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5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9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1F315ED7-7873-450B-B015-29BB321BC03F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1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1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1F315ED7-7873-450B-B015-29BB321BC03F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2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1F315ED7-7873-450B-B015-29BB321BC03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86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7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8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8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92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93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95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9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9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9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5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5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1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700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70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70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70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70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0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dirty="0" lang="en-US"/>
          </a:p>
        </p:txBody>
      </p:sp>
      <p:sp>
        <p:nvSpPr>
          <p:cNvPr id="1048671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4867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7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7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7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7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7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6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C53129-0D05-4D89-9DCE-14B7347EB961}" type="datetimeFigureOut">
              <a:rPr lang="en-US" smtClean="0"/>
              <a:t>8/15/2026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2124F-3BDA-49FE-B784-EA712FF8F5F4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dk1" bg2="dk2" tx1="lt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7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slideLayout" Target="../slideLayouts/slideLayout7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7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slideLayout" Target="../slideLayouts/slideLayout7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>
          <a:xfrm>
            <a:off x="3358662" y="446210"/>
            <a:ext cx="8833338" cy="813288"/>
          </a:xfrm>
        </p:spPr>
        <p:txBody>
          <a:bodyPr>
            <a:normAutofit fontScale="90000"/>
          </a:bodyPr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 Construction </a:t>
            </a:r>
            <a:r>
              <a:rPr dirty="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ompany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>
          <a:xfrm>
            <a:off x="0" y="2182691"/>
            <a:ext cx="6409592" cy="4675309"/>
          </a:xfrm>
        </p:spPr>
        <p:txBody>
          <a:bodyPr>
            <a:noAutofit/>
          </a:bodyPr>
          <a:p>
            <a:endParaRPr dirty="0" sz="1600" lang="en-US" smtClean="0"/>
          </a:p>
          <a:p>
            <a:endParaRPr dirty="0" sz="1600" lang="en-US" smtClean="0"/>
          </a:p>
          <a:p>
            <a:pPr algn="l"/>
            <a:endParaRPr dirty="0" sz="1600" lang="en-US"/>
          </a:p>
        </p:txBody>
      </p:sp>
      <p:pic>
        <p:nvPicPr>
          <p:cNvPr id="2097152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0" y="0"/>
            <a:ext cx="3358662" cy="2182691"/>
          </a:xfrm>
          <a:prstGeom prst="rect"/>
        </p:spPr>
      </p:pic>
      <p:pic>
        <p:nvPicPr>
          <p:cNvPr id="2097153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192111" y="1397977"/>
            <a:ext cx="5002823" cy="5460023"/>
          </a:xfrm>
          <a:prstGeom prst="rect"/>
        </p:spPr>
      </p:pic>
      <p:pic>
        <p:nvPicPr>
          <p:cNvPr id="2097154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>
            <a:off x="1" y="2267338"/>
            <a:ext cx="6409592" cy="4585149"/>
          </a:xfrm>
          <a:prstGeom prst="rect"/>
        </p:spPr>
      </p:pic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Rectangle 3"/>
          <p:cNvSpPr/>
          <p:nvPr/>
        </p:nvSpPr>
        <p:spPr>
          <a:xfrm>
            <a:off x="0" y="0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89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6080331" cy="552220"/>
          </a:xfrm>
        </p:spPr>
        <p:txBody>
          <a:bodyPr>
            <a:noAutofit/>
          </a:bodyPr>
          <a:p>
            <a:pPr algn="l"/>
            <a:r>
              <a:rPr dirty="0" sz="2800" lang="en-US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PROJECT DEFINITION</a:t>
            </a:r>
          </a:p>
        </p:txBody>
      </p:sp>
      <p:sp>
        <p:nvSpPr>
          <p:cNvPr id="1048590" name="Right Triangle 5"/>
          <p:cNvSpPr/>
          <p:nvPr/>
        </p:nvSpPr>
        <p:spPr>
          <a:xfrm rot="16200000">
            <a:off x="10361970" y="-809934"/>
            <a:ext cx="1020097" cy="2639963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591" name="Rectangle 4"/>
          <p:cNvSpPr/>
          <p:nvPr/>
        </p:nvSpPr>
        <p:spPr>
          <a:xfrm>
            <a:off x="44243" y="1461931"/>
            <a:ext cx="2796120" cy="1615440"/>
          </a:xfrm>
          <a:prstGeom prst="rect"/>
        </p:spPr>
        <p:txBody>
          <a:bodyPr wrap="square">
            <a:spAutoFit/>
          </a:bodyPr>
          <a:p>
            <a:r>
              <a:rPr dirty="0" sz="20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Proposed Planned Residential Community Development at Carwo Taleex, Mogadishu</a:t>
            </a:r>
          </a:p>
        </p:txBody>
      </p:sp>
      <p:sp>
        <p:nvSpPr>
          <p:cNvPr id="1048592" name="Rectangle 7"/>
          <p:cNvSpPr/>
          <p:nvPr/>
        </p:nvSpPr>
        <p:spPr>
          <a:xfrm>
            <a:off x="1663912" y="956538"/>
            <a:ext cx="2452211" cy="574040"/>
          </a:xfrm>
          <a:prstGeom prst="rect"/>
        </p:spPr>
        <p:txBody>
          <a:bodyPr wrap="none">
            <a:spAutoFit/>
          </a:bodyPr>
          <a:p>
            <a:r>
              <a:rPr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Project Title </a:t>
            </a:r>
          </a:p>
        </p:txBody>
      </p:sp>
      <p:sp>
        <p:nvSpPr>
          <p:cNvPr id="1048593" name="Rectangle 1"/>
          <p:cNvSpPr/>
          <p:nvPr/>
        </p:nvSpPr>
        <p:spPr>
          <a:xfrm>
            <a:off x="3084408" y="1461931"/>
            <a:ext cx="3169593" cy="891540"/>
          </a:xfrm>
          <a:prstGeom prst="rect"/>
        </p:spPr>
        <p:txBody>
          <a:bodyPr wrap="square">
            <a:spAutoFit/>
          </a:bodyPr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Deg; Hodan</a:t>
            </a:r>
          </a:p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Laanta; October</a:t>
            </a:r>
          </a:p>
          <a:p>
            <a:r>
              <a:rPr dirty="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Xafada; Carwo Taleex</a:t>
            </a:r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97155" name="Picture 1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" y="2939141"/>
            <a:ext cx="6124574" cy="3918859"/>
          </a:xfrm>
          <a:prstGeom prst="rect"/>
        </p:spPr>
      </p:pic>
      <p:pic>
        <p:nvPicPr>
          <p:cNvPr id="2097156" name="Picture 1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124575" y="1020096"/>
            <a:ext cx="6067426" cy="5837904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Rectangle 3"/>
          <p:cNvSpPr/>
          <p:nvPr/>
        </p:nvSpPr>
        <p:spPr>
          <a:xfrm>
            <a:off x="0" y="1"/>
            <a:ext cx="12192000" cy="1029928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8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dirty="0" sz="3200" lang="en-US">
                <a:ln w="0"/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</a:t>
            </a:r>
          </a:p>
        </p:txBody>
      </p:sp>
      <p:sp>
        <p:nvSpPr>
          <p:cNvPr id="1048599" name="Right Triangle 5"/>
          <p:cNvSpPr/>
          <p:nvPr/>
        </p:nvSpPr>
        <p:spPr>
          <a:xfrm rot="16200000">
            <a:off x="10334930" y="-827142"/>
            <a:ext cx="1029933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0" name="TextBox 8"/>
          <p:cNvSpPr txBox="1"/>
          <p:nvPr/>
        </p:nvSpPr>
        <p:spPr>
          <a:xfrm>
            <a:off x="356921" y="1258757"/>
            <a:ext cx="11478157" cy="5234940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Mogadishu is experiencing rapid urban growth, which has increased the demand for organized residential housing and community services. Many areas are developing without proper urban planning, leading to</a:t>
            </a: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indent="-457200" lvl="2" marL="13716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Congested </a:t>
            </a:r>
            <a:r>
              <a:rPr dirty="0" sz="2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residential </a:t>
            </a: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areas</a:t>
            </a:r>
          </a:p>
          <a:p>
            <a:pPr algn="just" indent="-457200" lvl="2" marL="13716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Lack </a:t>
            </a:r>
            <a:r>
              <a:rPr dirty="0" sz="2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organized road </a:t>
            </a: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networks</a:t>
            </a:r>
          </a:p>
          <a:p>
            <a:pPr algn="just" indent="-457200" lvl="2" marL="13716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Limited </a:t>
            </a:r>
            <a:r>
              <a:rPr dirty="0" sz="2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access to community </a:t>
            </a: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</a:p>
          <a:p>
            <a:pPr algn="just" indent="-457200" marL="4572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6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dirty="0" sz="26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vacant land located in Carwo Taleex requires a planned residential layout that integrates housing, roads, and social services in an organized and efficient manner.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1"/>
            <a:ext cx="12192000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12192000" cy="6857999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2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4812891" cy="389859"/>
          </a:xfrm>
        </p:spPr>
        <p:txBody>
          <a:bodyPr>
            <a:noAutofit/>
          </a:bodyPr>
          <a:p>
            <a:pPr algn="l"/>
            <a:r>
              <a:rPr b="1"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Project Justification</a:t>
            </a:r>
            <a:endParaRPr b="1" dirty="0" sz="32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3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4" name="TextBox 7"/>
          <p:cNvSpPr txBox="1"/>
          <p:nvPr/>
        </p:nvSpPr>
        <p:spPr>
          <a:xfrm>
            <a:off x="225641" y="1451255"/>
            <a:ext cx="11493910" cy="5718937"/>
          </a:xfrm>
          <a:prstGeom prst="rect"/>
          <a:noFill/>
        </p:spPr>
        <p:txBody>
          <a:bodyPr wrap="square">
            <a:spAutoFit/>
          </a:bodyPr>
          <a:p>
            <a:pPr algn="just" indent="-457200" marL="457200" marR="0">
              <a:lnSpc>
                <a:spcPct val="149000"/>
              </a:lnSpc>
              <a:spcAft>
                <a:spcPts val="995"/>
              </a:spcAft>
              <a:buFont typeface="Wingdings" panose="05000000000000000000" pitchFamily="2" charset="2"/>
              <a:buChar char="q"/>
            </a:pPr>
            <a:r>
              <a:rPr dirty="0" sz="2800" kern="100" lang="en-US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 project is proposed in order to</a:t>
            </a: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indent="-457200" lvl="1" marL="914400">
              <a:lnSpc>
                <a:spcPct val="149000"/>
              </a:lnSpc>
              <a:spcAft>
                <a:spcPts val="995"/>
              </a:spcAft>
              <a:buFont typeface="Wingdings" panose="05000000000000000000" pitchFamily="2" charset="2"/>
              <a:buChar char="Ø"/>
            </a:pP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Provide </a:t>
            </a:r>
            <a:r>
              <a:rPr dirty="0" sz="2800" kern="100" lang="en-US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 residential villas in a planned </a:t>
            </a: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environment</a:t>
            </a:r>
          </a:p>
          <a:p>
            <a:pPr algn="just" indent="-457200" lvl="1" marL="914400">
              <a:lnSpc>
                <a:spcPct val="149000"/>
              </a:lnSpc>
              <a:spcAft>
                <a:spcPts val="995"/>
              </a:spcAft>
              <a:buFont typeface="Wingdings" panose="05000000000000000000" pitchFamily="2" charset="2"/>
              <a:buChar char="Ø"/>
            </a:pP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 </a:t>
            </a:r>
            <a:r>
              <a:rPr dirty="0" sz="2800" kern="100" lang="en-US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land use efficiency within the </a:t>
            </a: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site</a:t>
            </a:r>
          </a:p>
          <a:p>
            <a:pPr algn="just" indent="-457200" lvl="1" marL="914400">
              <a:lnSpc>
                <a:spcPct val="149000"/>
              </a:lnSpc>
              <a:spcAft>
                <a:spcPts val="995"/>
              </a:spcAft>
              <a:buFont typeface="Wingdings" panose="05000000000000000000" pitchFamily="2" charset="2"/>
              <a:buChar char="Ø"/>
            </a:pP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Create </a:t>
            </a:r>
            <a:r>
              <a:rPr dirty="0" sz="2800" kern="100" lang="en-US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community facilities such as a mosque, park, gym, coffee area, and </a:t>
            </a: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mini-market</a:t>
            </a:r>
          </a:p>
          <a:p>
            <a:pPr algn="just" indent="-457200" lvl="1" marL="914400">
              <a:lnSpc>
                <a:spcPct val="149000"/>
              </a:lnSpc>
              <a:spcAft>
                <a:spcPts val="995"/>
              </a:spcAft>
              <a:buFont typeface="Wingdings" panose="05000000000000000000" pitchFamily="2" charset="2"/>
              <a:buChar char="Ø"/>
            </a:pP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Enhance </a:t>
            </a:r>
            <a:r>
              <a:rPr dirty="0" sz="2800" kern="100" lang="en-US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urban organization and living </a:t>
            </a: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standards</a:t>
            </a:r>
          </a:p>
          <a:p>
            <a:pPr algn="just" indent="-457200" marL="457200" marR="0">
              <a:lnSpc>
                <a:spcPct val="149000"/>
              </a:lnSpc>
              <a:spcAft>
                <a:spcPts val="995"/>
              </a:spcAft>
              <a:buFont typeface="Wingdings" panose="05000000000000000000" pitchFamily="2" charset="2"/>
              <a:buChar char="q"/>
            </a:pPr>
            <a:r>
              <a:rPr dirty="0" sz="2800" kern="100" lang="en-US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dirty="0" sz="2800" kern="100" lang="en-US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project contributes to the sustainable urban development of Mogadishu.</a:t>
            </a:r>
            <a:endParaRPr dirty="0" sz="2800" kern="100" lang="en-US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6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3200" lang="en-US" smtClean="0"/>
              <a:t>Objectives</a:t>
            </a:r>
            <a:endParaRPr b="1" dirty="0" sz="32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7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8" name="TextBox 6"/>
          <p:cNvSpPr txBox="1"/>
          <p:nvPr/>
        </p:nvSpPr>
        <p:spPr>
          <a:xfrm>
            <a:off x="383457" y="1341653"/>
            <a:ext cx="11326461" cy="4701541"/>
          </a:xfrm>
          <a:prstGeom prst="rect"/>
          <a:noFill/>
        </p:spPr>
        <p:txBody>
          <a:bodyPr wrap="square">
            <a:spAutoFit/>
          </a:bodyPr>
          <a:p>
            <a:pPr indent="-457200" marL="457200">
              <a:buFont typeface="Wingdings" panose="05000000000000000000" pitchFamily="2" charset="2"/>
              <a:buChar char="q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General Objective</a:t>
            </a:r>
          </a:p>
          <a:p>
            <a:pPr indent="-457200" marL="457200">
              <a:buFont typeface="Wingdings" panose="05000000000000000000" pitchFamily="2" charset="2"/>
              <a:buChar char="ü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design a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planned residential community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within Carwo Taleex that provides organized housing, accessible roads, and essential community services.</a:t>
            </a:r>
          </a:p>
          <a:p>
            <a:pPr indent="-457200" marL="457200">
              <a:buFont typeface="Wingdings" panose="05000000000000000000" pitchFamily="2" charset="2"/>
              <a:buChar char="q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Specific Objectives</a:t>
            </a:r>
          </a:p>
          <a:p>
            <a:pPr indent="-457200" marL="4572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develop a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120 m × 60 m site plan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containing different villa types.</a:t>
            </a:r>
          </a:p>
          <a:p>
            <a:pPr indent="-457200" marL="4572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design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internal roads and a main entrance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for proper circulation.</a:t>
            </a:r>
          </a:p>
          <a:p>
            <a:pPr indent="-457200" marL="4572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allocate land for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community facilities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including a park, mosque, gym, coffee area, and mini-market.</a:t>
            </a:r>
          </a:p>
          <a:p>
            <a:pPr indent="-457200" marL="4572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ensure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efficient land distribution and functional layout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457200" marL="4572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create a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safe, accessible, and attractive residential environment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48610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3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Project </a:t>
            </a:r>
            <a:r>
              <a:rPr b="1" dirty="0" sz="3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Scope</a:t>
            </a:r>
            <a:endParaRPr b="1" dirty="0" sz="32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11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12" name="TextBox 6"/>
          <p:cNvSpPr txBox="1"/>
          <p:nvPr/>
        </p:nvSpPr>
        <p:spPr>
          <a:xfrm>
            <a:off x="432769" y="1248924"/>
            <a:ext cx="11257785" cy="4892040"/>
          </a:xfrm>
          <a:prstGeom prst="rect"/>
          <a:noFill/>
        </p:spPr>
        <p:txBody>
          <a:bodyPr wrap="square">
            <a:spAutoFit/>
          </a:bodyPr>
          <a:p>
            <a:pPr algn="just" indent="-342900" lvl="0" marL="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focuses on the planning and design of a 120 m × 60 m residential block located in Carwo Taleex. The scope includes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indent="-342900" lvl="1" marL="800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VIP Villas and Semi-VIP 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Villas</a:t>
            </a:r>
          </a:p>
          <a:p>
            <a:pPr algn="just" indent="-342900" lvl="1" marL="800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internal road networks and access 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points</a:t>
            </a:r>
          </a:p>
          <a:p>
            <a:pPr algn="just" indent="-342900" lvl="1" marL="800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Allocation 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land for community facilities such as playground/park, mosque, gym, coffee area, and 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mini-market</a:t>
            </a:r>
          </a:p>
          <a:p>
            <a:pPr algn="just" indent="-342900" lvl="1" marL="800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Provision 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parking areas and circulation </a:t>
            </a: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routes</a:t>
            </a:r>
          </a:p>
          <a:p>
            <a:pPr algn="just" indent="-342900" lvl="1" marL="8001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Preparation 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of 2D and 3D site layouts showing the building arrangement and site organization.</a:t>
            </a:r>
            <a:endParaRPr baseline="0" cap="none" dirty="0" sz="24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5850294" cy="6858000"/>
          </a:xfrm>
          <a:prstGeom prst="rect"/>
        </p:spPr>
      </p:pic>
      <p:pic>
        <p:nvPicPr>
          <p:cNvPr id="2097160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850295" y="0"/>
            <a:ext cx="6341706" cy="6858000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048620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800" i="0" kern="1200" kumimoji="0" lang="en-US" noProof="0" normalizeH="0" spc="0" strike="noStrike" u="none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8621" name="Subtitle 1"/>
          <p:cNvSpPr>
            <a:spLocks noGrp="1"/>
          </p:cNvSpPr>
          <p:nvPr>
            <p:ph type="subTitle" idx="1"/>
          </p:nvPr>
        </p:nvSpPr>
        <p:spPr>
          <a:xfrm>
            <a:off x="1365380" y="2780944"/>
            <a:ext cx="9144000" cy="1655762"/>
          </a:xfrm>
        </p:spPr>
        <p:txBody>
          <a:bodyPr>
            <a:noAutofit/>
          </a:bodyPr>
          <a:p>
            <a:r>
              <a:rPr dirty="0" sz="115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2</a:t>
            </a:r>
            <a:endParaRPr dirty="0" sz="115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Subtitle 2"/>
          <p:cNvSpPr>
            <a:spLocks noGrp="1"/>
          </p:cNvSpPr>
          <p:nvPr>
            <p:ph type="subTitle" idx="1"/>
          </p:nvPr>
        </p:nvSpPr>
        <p:spPr>
          <a:xfrm>
            <a:off x="-95716" y="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Site Sketch Diagram</a:t>
            </a:r>
          </a:p>
        </p:txBody>
      </p:sp>
      <p:pic>
        <p:nvPicPr>
          <p:cNvPr id="2097161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013789" y="429210"/>
            <a:ext cx="6820677" cy="6316824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7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ANALYSIS REPORT</a:t>
            </a:r>
            <a:endParaRPr b="1" dirty="0" sz="28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28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29" name="TextBox 1"/>
          <p:cNvSpPr txBox="1"/>
          <p:nvPr/>
        </p:nvSpPr>
        <p:spPr>
          <a:xfrm>
            <a:off x="335902" y="1330044"/>
            <a:ext cx="11411339" cy="4701541"/>
          </a:xfrm>
          <a:prstGeom prst="rect"/>
          <a:noFill/>
        </p:spPr>
        <p:txBody>
          <a:bodyPr rtlCol="0" wrap="square">
            <a:spAutoFit/>
          </a:bodyPr>
          <a:p>
            <a:pPr indent="-457200" lvl="1" marL="914400">
              <a:buFont typeface="Wingdings" panose="05000000000000000000" pitchFamily="2" charset="2"/>
              <a:buChar char="q"/>
            </a:pP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Location and </a:t>
            </a: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project is located in Mogadishu, specifically Carwo Taleex.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site measures approximately 120 m × 60 m and is planned as a Residential Luxury Villa Compound with amenities such as a mosque, park, gym, and small commercial area.</a:t>
            </a:r>
          </a:p>
          <a:p>
            <a:pPr indent="-457200" lvl="1" marL="914400">
              <a:buFont typeface="Wingdings" panose="05000000000000000000" pitchFamily="2" charset="2"/>
              <a:buChar char="q"/>
            </a:pP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Boundary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is surrounded by roads on all sides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Inside the compound, there is a park/playground and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villas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Main road and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entrance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East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Major road with sun path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exposure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Main road and commercial facilities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1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ANALYSIS REPORT</a:t>
            </a:r>
            <a:endParaRPr b="1" dirty="0" sz="28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2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33" name="TextBox 1"/>
          <p:cNvSpPr txBox="1"/>
          <p:nvPr/>
        </p:nvSpPr>
        <p:spPr>
          <a:xfrm>
            <a:off x="335903" y="1330044"/>
            <a:ext cx="6251510" cy="4701541"/>
          </a:xfrm>
          <a:prstGeom prst="rect"/>
          <a:noFill/>
        </p:spPr>
        <p:txBody>
          <a:bodyPr rtlCol="0" wrap="square">
            <a:spAutoFit/>
          </a:bodyPr>
          <a:p>
            <a:pPr indent="-457200" lvl="1" marL="914400">
              <a:buFont typeface="Wingdings" panose="05000000000000000000" pitchFamily="2" charset="2"/>
              <a:buChar char="q"/>
            </a:pP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Site Orientation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has 4 main directions</a:t>
            </a: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(N) – Gym and park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(S) – Villas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East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(E) – Sun-facing side (sun path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(W) – Main entrance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side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orientation helps with ventilation and sunlight distribution within the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compound.</a:t>
            </a:r>
          </a:p>
          <a:p>
            <a:pPr lvl="1"/>
            <a:endParaRPr dirty="0" sz="28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4" name="Rectangle 8"/>
          <p:cNvSpPr/>
          <p:nvPr/>
        </p:nvSpPr>
        <p:spPr>
          <a:xfrm>
            <a:off x="6096000" y="1178386"/>
            <a:ext cx="6096000" cy="5539741"/>
          </a:xfrm>
          <a:prstGeom prst="rect"/>
        </p:spPr>
        <p:txBody>
          <a:bodyPr>
            <a:spAutoFit/>
          </a:bodyPr>
          <a:p>
            <a:pPr indent="-457200" lvl="1" marL="914400">
              <a:buFont typeface="Wingdings" panose="05000000000000000000" pitchFamily="2" charset="2"/>
              <a:buChar char="q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Road Access and Circulation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Internal roads connect all areas: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Main Road is on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West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sides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Internal Roads lead to: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Luxury VIP Villa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Semi VIP Villa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VIP Villas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Parking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Entertainment area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Mini Market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internal circulation facilitates vehicle movement and pedestrian flow</a:t>
            </a:r>
            <a:endParaRPr dirty="0"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6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ANALYSIS REPORT</a:t>
            </a:r>
            <a:endParaRPr b="1" dirty="0" sz="28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7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38" name="TextBox 1"/>
          <p:cNvSpPr txBox="1"/>
          <p:nvPr/>
        </p:nvSpPr>
        <p:spPr>
          <a:xfrm>
            <a:off x="335902" y="1330044"/>
            <a:ext cx="11411339" cy="3863340"/>
          </a:xfrm>
          <a:prstGeom prst="rect"/>
          <a:noFill/>
        </p:spPr>
        <p:txBody>
          <a:bodyPr rtlCol="0" wrap="square">
            <a:spAutoFit/>
          </a:bodyPr>
          <a:p>
            <a:pPr indent="-457200" lvl="1" marL="914400">
              <a:buFont typeface="Wingdings" panose="05000000000000000000" pitchFamily="2" charset="2"/>
              <a:buChar char="q"/>
            </a:pP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Surrounding </a:t>
            </a: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Land </a:t>
            </a: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includes various functions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Residential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Luxury VIP Villa, Semi VIP Villa, VIP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Villas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Religious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Mosque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Recreational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Playground / Park, Swimming Pool,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Gym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Coffee shop,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Mini-Market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Entertainment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Entertainment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area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Parking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 For residents and </a:t>
            </a: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visitors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creates a mixed-use residential community.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0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ANALYSIS REPORT</a:t>
            </a:r>
            <a:endParaRPr b="1" dirty="0" sz="28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1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2" name="TextBox 1"/>
          <p:cNvSpPr txBox="1"/>
          <p:nvPr/>
        </p:nvSpPr>
        <p:spPr>
          <a:xfrm>
            <a:off x="335902" y="1330044"/>
            <a:ext cx="11411339" cy="3025141"/>
          </a:xfrm>
          <a:prstGeom prst="rect"/>
          <a:noFill/>
        </p:spPr>
        <p:txBody>
          <a:bodyPr rtlCol="0" wrap="square">
            <a:spAutoFit/>
          </a:bodyPr>
          <a:p>
            <a:pPr indent="-457200" lvl="1" marL="914400">
              <a:buFont typeface="Wingdings" panose="05000000000000000000" pitchFamily="2" charset="2"/>
              <a:buChar char="q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</a:t>
            </a:r>
            <a:r>
              <a:rPr b="1" dirty="0" sz="28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Considerations</a:t>
            </a:r>
          </a:p>
          <a:p>
            <a:pPr indent="-457200" marL="457200">
              <a:buFont typeface="Wingdings" panose="05000000000000000000" pitchFamily="2" charset="2"/>
              <a:buChar char="v"/>
            </a:pP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Key environmental factors considered include: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Sun Path (East → West)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for solar exposure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Green Area / Park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to improve air quality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Swimming Pool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for recreation</a:t>
            </a:r>
          </a:p>
          <a:p>
            <a:pPr indent="-457200" lvl="1" marL="914400">
              <a:buFont typeface="Wingdings" panose="05000000000000000000" pitchFamily="2" charset="2"/>
              <a:buChar char="Ø"/>
            </a:pPr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Road spacing</a:t>
            </a:r>
            <a:r>
              <a:rPr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to ensure proper ventilation</a:t>
            </a:r>
          </a:p>
          <a:p>
            <a:endParaRPr dirty="0" sz="28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5850294" cy="6858000"/>
          </a:xfrm>
          <a:prstGeom prst="rect"/>
        </p:spPr>
      </p:pic>
      <p:pic>
        <p:nvPicPr>
          <p:cNvPr id="2097163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850295" y="0"/>
            <a:ext cx="6341706" cy="6858000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4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ACCESS ANALYSIS</a:t>
            </a:r>
            <a:endParaRPr b="1" dirty="0" sz="2800" lang="en-US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algn="tl" blurRad="38100" dir="5400000" dist="22860" rotWithShape="0">
                  <a:srgbClr val="000000">
                    <a:alpha val="30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5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46" name="TextBox 1"/>
          <p:cNvSpPr txBox="1"/>
          <p:nvPr/>
        </p:nvSpPr>
        <p:spPr>
          <a:xfrm>
            <a:off x="0" y="1010245"/>
            <a:ext cx="11411339" cy="5488940"/>
          </a:xfrm>
          <a:prstGeom prst="rect"/>
          <a:noFill/>
        </p:spPr>
        <p:txBody>
          <a:bodyPr rtlCol="0" wrap="square">
            <a:spAutoFit/>
          </a:bodyPr>
          <a:p>
            <a:pPr indent="-342900" lvl="1" marL="800100">
              <a:buFont typeface="Wingdings" panose="05000000000000000000" pitchFamily="2" charset="2"/>
              <a:buChar char="q"/>
            </a:pPr>
            <a:r>
              <a:rPr b="1"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 </a:t>
            </a:r>
            <a:r>
              <a:rPr b="1"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Entrance (Primary Access</a:t>
            </a:r>
            <a:r>
              <a:rPr b="1"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1"/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main gate is located on the West side with a 15 m entrance road, connected to the main road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342900" lvl="1" marL="800100">
              <a:buFont typeface="Wingdings" panose="05000000000000000000" pitchFamily="2" charset="2"/>
              <a:buChar char="q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Secondary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/ Service 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Entrance</a:t>
            </a:r>
          </a:p>
          <a:p>
            <a:pPr lvl="1"/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is a secondary access from the North / East internal road, which can be used for service vehicles or emergency access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342900" lvl="1" marL="800100">
              <a:buFont typeface="Wingdings" panose="05000000000000000000" pitchFamily="2" charset="2"/>
              <a:buChar char="q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Traffic Direction</a:t>
            </a:r>
          </a:p>
          <a:p>
            <a:pPr lvl="1"/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Vehicle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circulation inside the compound follows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342900" lvl="2" marL="1257300">
              <a:buFont typeface="Wingdings" panose="05000000000000000000" pitchFamily="2" charset="2"/>
              <a:buChar char="Ø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West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→ into the 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compound</a:t>
            </a:r>
          </a:p>
          <a:p>
            <a:pPr indent="-342900" lvl="2" marL="1257300">
              <a:buFont typeface="Wingdings" panose="05000000000000000000" pitchFamily="2" charset="2"/>
              <a:buChar char="Ø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Internal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roads branching to villas and 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</a:p>
          <a:p>
            <a:pPr indent="-342900" lvl="2" marL="1257300">
              <a:buFont typeface="Wingdings" panose="05000000000000000000" pitchFamily="2" charset="2"/>
              <a:buChar char="Ø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Easy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loop for smooth traffic 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circulation</a:t>
            </a:r>
          </a:p>
          <a:p>
            <a:pPr indent="-342900" lvl="1" marL="800100">
              <a:buFont typeface="Wingdings" panose="05000000000000000000" pitchFamily="2" charset="2"/>
              <a:buChar char="q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Nearby Junctions</a:t>
            </a:r>
          </a:p>
          <a:p>
            <a:pPr lvl="1"/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are road junctions within the compound connecting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-342900" lvl="2" marL="1257300">
              <a:buFont typeface="Wingdings" panose="05000000000000000000" pitchFamily="2" charset="2"/>
              <a:buChar char="Ø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Central road</a:t>
            </a:r>
          </a:p>
          <a:p>
            <a:pPr indent="-342900" lvl="2" marL="1257300">
              <a:buFont typeface="Wingdings" panose="05000000000000000000" pitchFamily="2" charset="2"/>
              <a:buChar char="Ø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Villa roads</a:t>
            </a:r>
          </a:p>
          <a:p>
            <a:pPr indent="-342900" lvl="2" marL="1257300">
              <a:buFont typeface="Wingdings" panose="05000000000000000000" pitchFamily="2" charset="2"/>
              <a:buChar char="Ø"/>
            </a:pP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Commercial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area </a:t>
            </a:r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roads</a:t>
            </a:r>
          </a:p>
          <a:p>
            <a:pPr lvl="1"/>
            <a:r>
              <a:rPr dirty="0" sz="22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</a:t>
            </a:r>
            <a:r>
              <a:rPr dirty="0" sz="22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junctions facilitate movement and accessibility.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48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ELEVATION </a:t>
            </a:r>
          </a:p>
        </p:txBody>
      </p:sp>
      <p:sp>
        <p:nvSpPr>
          <p:cNvPr id="1048649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0" name="TextBox 1"/>
          <p:cNvSpPr txBox="1"/>
          <p:nvPr/>
        </p:nvSpPr>
        <p:spPr>
          <a:xfrm>
            <a:off x="250372" y="1248924"/>
            <a:ext cx="11691256" cy="64922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1. Highest Elevation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highest point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of the site is approximately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2.20 m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located near the </a:t>
            </a:r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north-east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corner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of the plot.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2. Lowest Elevation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lowest point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is approximately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0.98 m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located at the </a:t>
            </a:r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south-west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corner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of the plot.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3. General Slope Direction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Based on the contour pattern and elevation values, the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land slopes from </a:t>
            </a:r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North-East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to </a:t>
            </a:r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South-West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Slope Direction: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2.20 m → 0.98 m</a:t>
            </a:r>
            <a:endParaRPr dirty="0" sz="240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This indicates that rainwater will naturally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drain toward the </a:t>
            </a:r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south-west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side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of the site.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4. Contour Lines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curved lines represent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contour lines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which connect points with the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same elevation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They show that the terrain has a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smooth and gradual slope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suitable for residential development.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Rectangle 3"/>
          <p:cNvSpPr/>
          <p:nvPr/>
        </p:nvSpPr>
        <p:spPr>
          <a:xfrm>
            <a:off x="0" y="-1"/>
            <a:ext cx="12192000" cy="1020097"/>
          </a:xfrm>
          <a:prstGeom prst="rect"/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dirty="0"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52" name="Subtitle 2"/>
          <p:cNvSpPr>
            <a:spLocks noGrp="1"/>
          </p:cNvSpPr>
          <p:nvPr>
            <p:ph type="subTitle" idx="1"/>
          </p:nvPr>
        </p:nvSpPr>
        <p:spPr>
          <a:xfrm>
            <a:off x="44243" y="228830"/>
            <a:ext cx="5412660" cy="675738"/>
          </a:xfrm>
        </p:spPr>
        <p:txBody>
          <a:bodyPr>
            <a:noAutofit/>
          </a:bodyPr>
          <a:p>
            <a:pPr algn="l"/>
            <a:r>
              <a:rPr b="1" dirty="0" sz="28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SITE ELEVATION </a:t>
            </a:r>
          </a:p>
        </p:txBody>
      </p:sp>
      <p:sp>
        <p:nvSpPr>
          <p:cNvPr id="1048653" name="Right Triangle 5"/>
          <p:cNvSpPr/>
          <p:nvPr/>
        </p:nvSpPr>
        <p:spPr>
          <a:xfrm rot="16200000">
            <a:off x="10339848" y="-832059"/>
            <a:ext cx="1020097" cy="2684207"/>
          </a:xfrm>
          <a:prstGeom prst="rtTriangle"/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54" name="TextBox 1"/>
          <p:cNvSpPr txBox="1"/>
          <p:nvPr/>
        </p:nvSpPr>
        <p:spPr>
          <a:xfrm>
            <a:off x="250372" y="1248924"/>
            <a:ext cx="11691256" cy="5425440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5. Elevation at Key Points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Approximate elevations around the site:</a:t>
            </a:r>
          </a:p>
          <a:p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North-West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2.20 m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North-East: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1.65 m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Center: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2.04 m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South-West: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1.75 m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South-East: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0.98 m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6. Planning Implications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Due to this elevation pattern:</a:t>
            </a:r>
          </a:p>
          <a:p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Drainage systems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should be directed toward the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south-east side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Buildings may require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minor grading or leveling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lowest area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can be used for </a:t>
            </a:r>
            <a:r>
              <a:rPr b="1" dirty="0" sz="2400"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storm water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drainage or landscape features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✅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Conclusion: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The site has a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moderate natural slope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descending from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north-west to south-east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, which is beneficial for </a:t>
            </a:r>
            <a:r>
              <a:rPr b="1"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natural drainage and effective site planning</a:t>
            </a:r>
            <a:r>
              <a:rPr dirty="0" sz="2400"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Picture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716330" y="319437"/>
            <a:ext cx="5010849" cy="6144482"/>
          </a:xfrm>
          <a:prstGeom prst="rect"/>
        </p:spPr>
      </p:pic>
      <p:pic>
        <p:nvPicPr>
          <p:cNvPr id="2097165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757433" y="298579"/>
            <a:ext cx="5008886" cy="6186198"/>
          </a:xfrm>
          <a:prstGeom prst="rect"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5980922" y="0"/>
            <a:ext cx="6211077" cy="6858000"/>
          </a:xfrm>
          <a:prstGeom prst="rect"/>
        </p:spPr>
      </p:pic>
      <p:pic>
        <p:nvPicPr>
          <p:cNvPr id="2097167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1" y="0"/>
            <a:ext cx="5980922" cy="6858000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Picture 2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0" y="0"/>
            <a:ext cx="5980922" cy="6858000"/>
          </a:xfrm>
          <a:prstGeom prst="rect"/>
        </p:spPr>
      </p:pic>
      <p:pic>
        <p:nvPicPr>
          <p:cNvPr id="2097169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980922" y="0"/>
            <a:ext cx="6211078" cy="6858000"/>
          </a:xfrm>
          <a:prstGeom prst="rect"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" y="0"/>
            <a:ext cx="6008914" cy="6858000"/>
          </a:xfrm>
          <a:prstGeom prst="rect"/>
        </p:spPr>
      </p:pic>
      <p:pic>
        <p:nvPicPr>
          <p:cNvPr id="2097171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6008916" y="0"/>
            <a:ext cx="6183084" cy="6858000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" y="0"/>
            <a:ext cx="12192000" cy="6858000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ismacil cilow</dc:creator>
  <cp:lastModifiedBy>hp</cp:lastModifiedBy>
  <dcterms:created xsi:type="dcterms:W3CDTF">2026-01-22T11:12:39Z</dcterms:created>
  <dcterms:modified xsi:type="dcterms:W3CDTF">2026-08-16T10:46:19Z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7f74c8e1eba0474680dfe1c07c0a955d_23</vt:lpwstr>
  </property>
</Properties>
</file>