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6" r:id="rId2"/>
    <p:sldId id="286" r:id="rId3"/>
    <p:sldId id="332" r:id="rId4"/>
    <p:sldId id="333" r:id="rId5"/>
    <p:sldId id="269" r:id="rId6"/>
    <p:sldId id="270" r:id="rId7"/>
    <p:sldId id="271" r:id="rId8"/>
    <p:sldId id="272" r:id="rId9"/>
    <p:sldId id="273" r:id="rId10"/>
    <p:sldId id="274" r:id="rId11"/>
    <p:sldId id="275" r:id="rId12"/>
    <p:sldId id="276" r:id="rId13"/>
    <p:sldId id="278" r:id="rId14"/>
    <p:sldId id="279" r:id="rId15"/>
    <p:sldId id="280" r:id="rId16"/>
    <p:sldId id="281" r:id="rId17"/>
    <p:sldId id="282" r:id="rId18"/>
    <p:sldId id="283" r:id="rId19"/>
    <p:sldId id="306" r:id="rId20"/>
    <p:sldId id="307" r:id="rId21"/>
    <p:sldId id="308" r:id="rId22"/>
    <p:sldId id="309" r:id="rId23"/>
    <p:sldId id="310" r:id="rId24"/>
    <p:sldId id="311" r:id="rId25"/>
    <p:sldId id="312" r:id="rId26"/>
    <p:sldId id="313" r:id="rId27"/>
    <p:sldId id="314" r:id="rId28"/>
    <p:sldId id="315" r:id="rId29"/>
    <p:sldId id="284" r:id="rId30"/>
    <p:sldId id="285" r:id="rId31"/>
    <p:sldId id="294" r:id="rId32"/>
    <p:sldId id="295" r:id="rId33"/>
    <p:sldId id="296" r:id="rId34"/>
    <p:sldId id="297" r:id="rId35"/>
    <p:sldId id="298" r:id="rId36"/>
    <p:sldId id="299" r:id="rId37"/>
    <p:sldId id="300" r:id="rId38"/>
    <p:sldId id="336" r:id="rId39"/>
    <p:sldId id="338" r:id="rId40"/>
    <p:sldId id="301" r:id="rId41"/>
    <p:sldId id="302" r:id="rId42"/>
    <p:sldId id="303" r:id="rId43"/>
    <p:sldId id="304" r:id="rId44"/>
    <p:sldId id="305" r:id="rId45"/>
    <p:sldId id="317" r:id="rId46"/>
    <p:sldId id="318" r:id="rId47"/>
    <p:sldId id="319" r:id="rId48"/>
    <p:sldId id="320" r:id="rId49"/>
    <p:sldId id="321" r:id="rId50"/>
    <p:sldId id="322" r:id="rId51"/>
    <p:sldId id="323" r:id="rId52"/>
    <p:sldId id="324" r:id="rId53"/>
    <p:sldId id="325" r:id="rId54"/>
    <p:sldId id="327" r:id="rId55"/>
    <p:sldId id="328" r:id="rId56"/>
    <p:sldId id="329" r:id="rId57"/>
    <p:sldId id="330" r:id="rId58"/>
    <p:sldId id="331" r:id="rId59"/>
    <p:sldId id="337"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AD347D-5ACD-4C99-B74B-A9C85AD731AF}" type="datetimeFigureOut">
              <a:rPr lang="en-US" smtClean="0"/>
              <a:t>8/15/2026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9898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4430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8/15/2026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62593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96027F-7875-4030-9381-8BD8C4F21935}" type="datetimeFigureOut">
              <a:rPr lang="en-US" smtClean="0"/>
              <a:t>8/15/2026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30670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96027F-7875-4030-9381-8BD8C4F21935}" type="datetimeFigureOut">
              <a:rPr lang="en-US" smtClean="0"/>
              <a:t>8/15/2026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96038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9819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20914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40985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1153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19315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8/15/2026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02455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82116" y="1006221"/>
            <a:ext cx="3211829" cy="452119"/>
          </a:xfrm>
          <a:prstGeom prst="rect">
            <a:avLst/>
          </a:prstGeom>
        </p:spPr>
        <p:txBody>
          <a:bodyPr wrap="square" lIns="0" tIns="0" rIns="0" bIns="0">
            <a:spAutoFit/>
          </a:bodyPr>
          <a:lstStyle>
            <a:lvl1pPr>
              <a:defRPr sz="3200" b="1" i="0">
                <a:solidFill>
                  <a:srgbClr val="EBEBEB"/>
                </a:solidFill>
                <a:latin typeface="Times New Roman"/>
                <a:cs typeface="Times New Roman"/>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71471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00AFEF"/>
                </a:solidFill>
                <a:latin typeface="Calibri Light"/>
                <a:cs typeface="Calibri Light"/>
              </a:defRPr>
            </a:lvl1pPr>
          </a:lstStyle>
          <a:p>
            <a:endParaRPr/>
          </a:p>
        </p:txBody>
      </p:sp>
      <p:sp>
        <p:nvSpPr>
          <p:cNvPr id="3" name="Holder 3"/>
          <p:cNvSpPr>
            <a:spLocks noGrp="1"/>
          </p:cNvSpPr>
          <p:nvPr>
            <p:ph sz="half" idx="2"/>
          </p:nvPr>
        </p:nvSpPr>
        <p:spPr>
          <a:xfrm>
            <a:off x="916939" y="1793493"/>
            <a:ext cx="4646930" cy="3524885"/>
          </a:xfrm>
          <a:prstGeom prst="rect">
            <a:avLst/>
          </a:prstGeom>
        </p:spPr>
        <p:txBody>
          <a:bodyPr wrap="square" lIns="0" tIns="0" rIns="0" bIns="0">
            <a:spAutoFit/>
          </a:bodyPr>
          <a:lstStyle>
            <a:lvl1pPr>
              <a:defRPr sz="2800" b="0" i="0">
                <a:solidFill>
                  <a:schemeClr val="tx1"/>
                </a:solidFill>
                <a:latin typeface="Calibri"/>
                <a:cs typeface="Calibri"/>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9051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8/15/2026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14347512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39716" y="3881120"/>
            <a:ext cx="9970476" cy="1789527"/>
          </a:xfrm>
        </p:spPr>
        <p:txBody>
          <a:bodyPr>
            <a:normAutofit/>
          </a:bodyPr>
          <a:lstStyle/>
          <a:p>
            <a:r>
              <a:rPr lang="en-US" sz="2800" b="1" i="1" dirty="0">
                <a:solidFill>
                  <a:srgbClr val="00B0F0"/>
                </a:solidFill>
                <a:latin typeface="Times New Roman" panose="02020603050405020304" pitchFamily="18" charset="0"/>
                <a:cs typeface="Times New Roman" panose="02020603050405020304" pitchFamily="18" charset="0"/>
              </a:rPr>
              <a:t>Drainage Design </a:t>
            </a:r>
            <a:r>
              <a:rPr lang="en-US" sz="2800" b="1" i="1" dirty="0" smtClean="0">
                <a:solidFill>
                  <a:srgbClr val="00B0F0"/>
                </a:solidFill>
                <a:latin typeface="Times New Roman" panose="02020603050405020304" pitchFamily="18" charset="0"/>
                <a:cs typeface="Times New Roman" panose="02020603050405020304" pitchFamily="18" charset="0"/>
              </a:rPr>
              <a:t>for Flood Control on </a:t>
            </a:r>
            <a:r>
              <a:rPr lang="en-US" sz="2800" b="1" i="1" dirty="0" err="1">
                <a:solidFill>
                  <a:srgbClr val="00B0F0"/>
                </a:solidFill>
                <a:latin typeface="Times New Roman" panose="02020603050405020304" pitchFamily="18" charset="0"/>
                <a:cs typeface="Times New Roman" panose="02020603050405020304" pitchFamily="18" charset="0"/>
              </a:rPr>
              <a:t>D</a:t>
            </a:r>
            <a:r>
              <a:rPr lang="en-US" sz="2800" b="1" i="1" dirty="0" err="1" smtClean="0">
                <a:solidFill>
                  <a:srgbClr val="00B0F0"/>
                </a:solidFill>
                <a:latin typeface="Times New Roman" panose="02020603050405020304" pitchFamily="18" charset="0"/>
                <a:cs typeface="Times New Roman" panose="02020603050405020304" pitchFamily="18" charset="0"/>
              </a:rPr>
              <a:t>aalo</a:t>
            </a:r>
            <a:r>
              <a:rPr lang="en-US" sz="2800" b="1" i="1" dirty="0" smtClean="0">
                <a:solidFill>
                  <a:srgbClr val="00B0F0"/>
                </a:solidFill>
                <a:latin typeface="Times New Roman" panose="02020603050405020304" pitchFamily="18" charset="0"/>
                <a:cs typeface="Times New Roman" panose="02020603050405020304" pitchFamily="18" charset="0"/>
              </a:rPr>
              <a:t> road</a:t>
            </a:r>
          </a:p>
          <a:p>
            <a:r>
              <a:rPr lang="en-US" sz="2800" b="1" i="1" dirty="0" smtClean="0">
                <a:solidFill>
                  <a:srgbClr val="00B0F0"/>
                </a:solidFill>
                <a:latin typeface="Times New Roman" panose="02020603050405020304" pitchFamily="18" charset="0"/>
                <a:cs typeface="Times New Roman" panose="02020603050405020304" pitchFamily="18" charset="0"/>
              </a:rPr>
              <a:t>in </a:t>
            </a:r>
            <a:r>
              <a:rPr lang="en-US" sz="2800" b="1" i="1" dirty="0">
                <a:solidFill>
                  <a:srgbClr val="00B0F0"/>
                </a:solidFill>
                <a:latin typeface="Times New Roman" panose="02020603050405020304" pitchFamily="18" charset="0"/>
                <a:cs typeface="Times New Roman" panose="02020603050405020304" pitchFamily="18" charset="0"/>
              </a:rPr>
              <a:t>Mogadishu, Somalia</a:t>
            </a:r>
          </a:p>
        </p:txBody>
      </p:sp>
      <p:pic>
        <p:nvPicPr>
          <p:cNvPr id="6" name="Picture 5"/>
          <p:cNvPicPr>
            <a:picLocks noChangeAspect="1"/>
          </p:cNvPicPr>
          <p:nvPr/>
        </p:nvPicPr>
        <p:blipFill>
          <a:blip r:embed="rId2"/>
          <a:stretch>
            <a:fillRect/>
          </a:stretch>
        </p:blipFill>
        <p:spPr>
          <a:xfrm>
            <a:off x="2690446" y="487680"/>
            <a:ext cx="6049108" cy="3200400"/>
          </a:xfrm>
          <a:prstGeom prst="rect">
            <a:avLst/>
          </a:prstGeom>
        </p:spPr>
      </p:pic>
    </p:spTree>
    <p:extLst>
      <p:ext uri="{BB962C8B-B14F-4D97-AF65-F5344CB8AC3E}">
        <p14:creationId xmlns:p14="http://schemas.microsoft.com/office/powerpoint/2010/main" val="3379621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946" y="355600"/>
            <a:ext cx="9074888" cy="1117600"/>
          </a:xfrm>
        </p:spPr>
        <p:txBody>
          <a:bodyPr/>
          <a:lstStyle/>
          <a:p>
            <a:r>
              <a:rPr lang="en-US" sz="3200" b="1" dirty="0" smtClean="0">
                <a:solidFill>
                  <a:schemeClr val="accent2"/>
                </a:solidFill>
                <a:latin typeface="Times New Roman" panose="02020603050405020304" pitchFamily="18" charset="0"/>
                <a:cs typeface="Times New Roman" panose="02020603050405020304" pitchFamily="18" charset="0"/>
              </a:rPr>
              <a:t>ALLAMAGAN CONSTRUCTION COMPANY</a:t>
            </a:r>
            <a:endParaRPr lang="en-US" sz="3200" b="1" dirty="0">
              <a:solidFill>
                <a:schemeClr val="accent2"/>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1066800" y="1473201"/>
            <a:ext cx="8859419" cy="5303520"/>
          </a:xfrm>
        </p:spPr>
        <p:txBody>
          <a:bodyPr>
            <a:normAutofit/>
          </a:bodyPr>
          <a:lstStyle/>
          <a:p>
            <a:r>
              <a:rPr lang="en-US" b="1" dirty="0" smtClean="0">
                <a:solidFill>
                  <a:srgbClr val="0070C0"/>
                </a:solidFill>
              </a:rPr>
              <a:t>GROUP NAMES                ID </a:t>
            </a:r>
          </a:p>
          <a:p>
            <a:pPr algn="just"/>
            <a:r>
              <a:rPr lang="en-US" sz="1600" dirty="0">
                <a:latin typeface="Times New Roman" panose="02020603050405020304" pitchFamily="18" charset="0"/>
                <a:cs typeface="Times New Roman" panose="02020603050405020304" pitchFamily="18" charset="0"/>
              </a:rPr>
              <a:t>1</a:t>
            </a:r>
            <a:r>
              <a:rPr lang="en-US" sz="105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SHARIFA NOR MUDEY                                135702</a:t>
            </a:r>
          </a:p>
          <a:p>
            <a:pPr algn="just"/>
            <a:r>
              <a:rPr lang="en-US" sz="1400" dirty="0" smtClean="0">
                <a:latin typeface="Times New Roman" panose="02020603050405020304" pitchFamily="18" charset="0"/>
                <a:cs typeface="Times New Roman" panose="02020603050405020304" pitchFamily="18" charset="0"/>
              </a:rPr>
              <a:t>2. ILYAAS MOHAMUD ABUUKAR                 134408 </a:t>
            </a:r>
          </a:p>
          <a:p>
            <a:pPr algn="just"/>
            <a:r>
              <a:rPr lang="en-US" sz="1400" dirty="0" smtClean="0">
                <a:latin typeface="Times New Roman" panose="02020603050405020304" pitchFamily="18" charset="0"/>
                <a:cs typeface="Times New Roman" panose="02020603050405020304" pitchFamily="18" charset="0"/>
              </a:rPr>
              <a:t>3.SHARIF AHMED MANDEY                           133256 </a:t>
            </a:r>
          </a:p>
          <a:p>
            <a:pPr algn="just"/>
            <a:r>
              <a:rPr lang="en-US" sz="1400" dirty="0" smtClean="0">
                <a:latin typeface="Times New Roman" panose="02020603050405020304" pitchFamily="18" charset="0"/>
                <a:cs typeface="Times New Roman" panose="02020603050405020304" pitchFamily="18" charset="0"/>
              </a:rPr>
              <a:t>4. MOHAMED ABDULAHI XAAJI                   130776</a:t>
            </a:r>
          </a:p>
          <a:p>
            <a:pPr algn="just"/>
            <a:r>
              <a:rPr lang="en-US" sz="1400" dirty="0" smtClean="0">
                <a:latin typeface="Times New Roman" panose="02020603050405020304" pitchFamily="18" charset="0"/>
                <a:cs typeface="Times New Roman" panose="02020603050405020304" pitchFamily="18" charset="0"/>
              </a:rPr>
              <a:t>5. ABDIRAHIIM MOHAMED OSMAN             136168</a:t>
            </a:r>
          </a:p>
          <a:p>
            <a:pPr algn="just"/>
            <a:r>
              <a:rPr lang="en-US" sz="1400" dirty="0" smtClean="0">
                <a:latin typeface="Times New Roman" panose="02020603050405020304" pitchFamily="18" charset="0"/>
                <a:cs typeface="Times New Roman" panose="02020603050405020304" pitchFamily="18" charset="0"/>
              </a:rPr>
              <a:t>6. ZAKARIYE A. QAADIR   ALI                        133555</a:t>
            </a:r>
          </a:p>
          <a:p>
            <a:pPr algn="just"/>
            <a:r>
              <a:rPr lang="en-US" sz="1400" dirty="0" smtClean="0">
                <a:latin typeface="Times New Roman" panose="02020603050405020304" pitchFamily="18" charset="0"/>
                <a:cs typeface="Times New Roman" panose="02020603050405020304" pitchFamily="18" charset="0"/>
              </a:rPr>
              <a:t>7. SUMAYO ABDI SAMAD DIRIYE                  132418</a:t>
            </a:r>
          </a:p>
          <a:p>
            <a:pPr algn="just"/>
            <a:r>
              <a:rPr lang="en-US" sz="1400" dirty="0" smtClean="0">
                <a:latin typeface="Times New Roman" panose="02020603050405020304" pitchFamily="18" charset="0"/>
                <a:cs typeface="Times New Roman" panose="02020603050405020304" pitchFamily="18" charset="0"/>
              </a:rPr>
              <a:t>8. ABDI HAKIIN ABDIRIZAK YUSUF              </a:t>
            </a:r>
            <a:r>
              <a:rPr lang="en-US" sz="1400" dirty="0" smtClean="0"/>
              <a:t>134028</a:t>
            </a:r>
          </a:p>
          <a:p>
            <a:pPr algn="just"/>
            <a:r>
              <a:rPr lang="en-US" sz="1400" dirty="0" smtClean="0">
                <a:latin typeface="Bahnschrift Light" panose="020B0502040204020203" pitchFamily="34" charset="0"/>
              </a:rPr>
              <a:t>9. ABDIMAHAD DAHIR OSMAN                         134554</a:t>
            </a:r>
          </a:p>
          <a:p>
            <a:pPr algn="just"/>
            <a:r>
              <a:rPr lang="en-US" sz="1400" dirty="0" smtClean="0">
                <a:latin typeface="Bahnschrift Light" panose="020B0502040204020203" pitchFamily="34" charset="0"/>
              </a:rPr>
              <a:t>10. ZAKARIYE ABDULLE MOHAMED                 134380</a:t>
            </a:r>
            <a:endParaRPr lang="en-US" sz="1400" dirty="0">
              <a:latin typeface="Bahnschrift Light" panose="020B0502040204020203" pitchFamily="34" charset="0"/>
            </a:endParaRPr>
          </a:p>
          <a:p>
            <a:pPr algn="just"/>
            <a:r>
              <a:rPr lang="en-US" sz="1400" dirty="0" smtClean="0">
                <a:latin typeface="Bahnschrift Light" panose="020B0502040204020203" pitchFamily="34" charset="0"/>
              </a:rPr>
              <a:t>11. BISHAAR DAHIR MOHAMUD                         134279</a:t>
            </a:r>
          </a:p>
          <a:p>
            <a:pPr algn="just"/>
            <a:r>
              <a:rPr lang="en-US" sz="1400" dirty="0" smtClean="0">
                <a:latin typeface="Bahnschrift Light" panose="020B0502040204020203" pitchFamily="34" charset="0"/>
              </a:rPr>
              <a:t>12. MOHAMED HASSAN MOHAMUD                  135800</a:t>
            </a:r>
          </a:p>
          <a:p>
            <a:pPr algn="just"/>
            <a:r>
              <a:rPr lang="en-US" sz="1400" dirty="0" smtClean="0">
                <a:latin typeface="Bahnschrift Light" panose="020B0502040204020203" pitchFamily="34" charset="0"/>
              </a:rPr>
              <a:t>13</a:t>
            </a:r>
            <a:r>
              <a:rPr lang="en-US" sz="1400" dirty="0" smtClean="0">
                <a:latin typeface="Bahnschrift Light" panose="020B0502040204020203" pitchFamily="34" charset="0"/>
              </a:rPr>
              <a:t>, </a:t>
            </a:r>
            <a:r>
              <a:rPr lang="en-US" sz="1400" dirty="0" err="1" smtClean="0">
                <a:latin typeface="Bahnschrift Light" panose="020B0502040204020203" pitchFamily="34" charset="0"/>
              </a:rPr>
              <a:t>Abdihakiin</a:t>
            </a:r>
            <a:r>
              <a:rPr lang="en-US" sz="1400" dirty="0" smtClean="0">
                <a:latin typeface="Bahnschrift Light" panose="020B0502040204020203" pitchFamily="34" charset="0"/>
              </a:rPr>
              <a:t> Ali </a:t>
            </a:r>
            <a:r>
              <a:rPr lang="en-US" sz="1400" dirty="0" err="1" smtClean="0">
                <a:latin typeface="Bahnschrift Light" panose="020B0502040204020203" pitchFamily="34" charset="0"/>
              </a:rPr>
              <a:t>Abdirahman</a:t>
            </a:r>
            <a:r>
              <a:rPr lang="en-US" sz="1400" dirty="0" smtClean="0">
                <a:latin typeface="Bahnschrift Light" panose="020B0502040204020203" pitchFamily="34" charset="0"/>
              </a:rPr>
              <a:t>                          134528</a:t>
            </a:r>
            <a:endParaRPr lang="en-US" sz="1400" dirty="0" smtClean="0">
              <a:latin typeface="Bahnschrift Light" panose="020B0502040204020203" pitchFamily="34" charset="0"/>
            </a:endParaRPr>
          </a:p>
        </p:txBody>
      </p:sp>
    </p:spTree>
    <p:extLst>
      <p:ext uri="{BB962C8B-B14F-4D97-AF65-F5344CB8AC3E}">
        <p14:creationId xmlns:p14="http://schemas.microsoft.com/office/powerpoint/2010/main" val="1229135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5440" y="91441"/>
            <a:ext cx="4511040" cy="680719"/>
          </a:xfrm>
        </p:spPr>
        <p:txBody>
          <a:bodyPr>
            <a:normAutofit fontScale="90000"/>
          </a:bodyPr>
          <a:lstStyle/>
          <a:p>
            <a:pPr algn="ctr"/>
            <a:r>
              <a:rPr lang="en-US" sz="4800" b="1" dirty="0" smtClean="0">
                <a:solidFill>
                  <a:schemeClr val="accent1"/>
                </a:solidFill>
              </a:rPr>
              <a:t>1.0 Introduction</a:t>
            </a:r>
            <a:endParaRPr lang="en-US" sz="4800" b="1" dirty="0">
              <a:solidFill>
                <a:schemeClr val="accent1"/>
              </a:solidFill>
            </a:endParaRPr>
          </a:p>
        </p:txBody>
      </p:sp>
      <p:sp>
        <p:nvSpPr>
          <p:cNvPr id="3" name="Content Placeholder 2"/>
          <p:cNvSpPr>
            <a:spLocks noGrp="1"/>
          </p:cNvSpPr>
          <p:nvPr>
            <p:ph idx="1"/>
          </p:nvPr>
        </p:nvSpPr>
        <p:spPr>
          <a:xfrm>
            <a:off x="764930" y="843280"/>
            <a:ext cx="10102361" cy="5770880"/>
          </a:xfrm>
        </p:spPr>
        <p:txBody>
          <a:bodyPr>
            <a:noAutofit/>
          </a:bodyPr>
          <a:lstStyle/>
          <a:p>
            <a:pPr marL="0" indent="0">
              <a:buNone/>
            </a:pPr>
            <a:r>
              <a:rPr lang="en-US" sz="3200" dirty="0" smtClean="0"/>
              <a:t>Drainage design for flood control is an important part of urban infrastructure development, especially in rapidly growing cities such as </a:t>
            </a:r>
            <a:r>
              <a:rPr lang="en-US" sz="3200" dirty="0" err="1" smtClean="0"/>
              <a:t>Banaadir</a:t>
            </a:r>
            <a:r>
              <a:rPr lang="en-US" sz="3200" dirty="0" smtClean="0"/>
              <a:t> Region. Flooding has become one of the major environmental and engineering challenges affecting roads, settlements, businesses, and public services in the region. During the rainy seasons, many roads in Mogadishu experience severe water accumulation due to inadequate drainage systems, poor </a:t>
            </a:r>
            <a:r>
              <a:rPr lang="en-US" sz="3200" dirty="0" err="1" smtClean="0"/>
              <a:t>stormwater</a:t>
            </a:r>
            <a:r>
              <a:rPr lang="en-US" sz="3200" dirty="0" smtClean="0"/>
              <a:t> management, rapid urbanization, and blocked drainage channels. As a result, transportation is disrupted, road pavements are damaged, and nearby communities face risks to health, safety, and property.</a:t>
            </a:r>
            <a:endParaRPr lang="en-US" sz="3200" dirty="0"/>
          </a:p>
        </p:txBody>
      </p:sp>
    </p:spTree>
    <p:extLst>
      <p:ext uri="{BB962C8B-B14F-4D97-AF65-F5344CB8AC3E}">
        <p14:creationId xmlns:p14="http://schemas.microsoft.com/office/powerpoint/2010/main" val="62036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3869" y="843280"/>
            <a:ext cx="9029700" cy="6014720"/>
          </a:xfrm>
        </p:spPr>
        <p:txBody>
          <a:bodyPr>
            <a:noAutofit/>
          </a:bodyPr>
          <a:lstStyle/>
          <a:p>
            <a:pPr marL="0" indent="0">
              <a:buNone/>
            </a:pPr>
            <a:r>
              <a:rPr lang="en-US" sz="3200" dirty="0" smtClean="0"/>
              <a:t>Flooding is a major problem affecting </a:t>
            </a:r>
            <a:r>
              <a:rPr lang="en-US" sz="3200" dirty="0" err="1" smtClean="0"/>
              <a:t>Daalo</a:t>
            </a:r>
            <a:r>
              <a:rPr lang="en-US" sz="3200" dirty="0" smtClean="0"/>
              <a:t> Road in </a:t>
            </a:r>
            <a:r>
              <a:rPr lang="en-US" sz="3200" dirty="0" err="1" smtClean="0"/>
              <a:t>Banaadir</a:t>
            </a:r>
            <a:r>
              <a:rPr lang="en-US" sz="3200" dirty="0" smtClean="0"/>
              <a:t> Region, Somalia, due to poor drainage and heavy rainfall. Proper drainage design is important to control storm water, reduce road damage, improve safety, and prevent traffic disruption. This study focuses on designing an effective drainage system to minimize flood risks and improve the durability of the road.</a:t>
            </a:r>
            <a:endParaRPr lang="en-US" sz="3200" dirty="0"/>
          </a:p>
        </p:txBody>
      </p:sp>
    </p:spTree>
    <p:extLst>
      <p:ext uri="{BB962C8B-B14F-4D97-AF65-F5344CB8AC3E}">
        <p14:creationId xmlns:p14="http://schemas.microsoft.com/office/powerpoint/2010/main" val="1832911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1400" y="345681"/>
            <a:ext cx="7870825" cy="757555"/>
          </a:xfrm>
          <a:prstGeom prst="rect">
            <a:avLst/>
          </a:prstGeom>
        </p:spPr>
        <p:txBody>
          <a:bodyPr vert="horz" wrap="square" lIns="0" tIns="12700" rIns="0" bIns="0" rtlCol="0">
            <a:spAutoFit/>
          </a:bodyPr>
          <a:lstStyle/>
          <a:p>
            <a:pPr marL="12700" marR="5080">
              <a:lnSpc>
                <a:spcPct val="100000"/>
              </a:lnSpc>
              <a:spcBef>
                <a:spcPts val="100"/>
              </a:spcBef>
              <a:tabLst>
                <a:tab pos="7019290" algn="l"/>
              </a:tabLst>
            </a:pPr>
            <a:r>
              <a:rPr lang="en-US" sz="2000" dirty="0" smtClean="0">
                <a:solidFill>
                  <a:srgbClr val="00B0F0"/>
                </a:solidFill>
              </a:rPr>
              <a:t>1.1</a:t>
            </a:r>
            <a:r>
              <a:rPr lang="en-US" sz="1600" dirty="0" smtClean="0">
                <a:solidFill>
                  <a:srgbClr val="00B0F0"/>
                </a:solidFill>
              </a:rPr>
              <a:t> </a:t>
            </a:r>
            <a:r>
              <a:rPr sz="2400" dirty="0" smtClean="0">
                <a:solidFill>
                  <a:srgbClr val="00B0F0"/>
                </a:solidFill>
              </a:rPr>
              <a:t>Definition</a:t>
            </a:r>
            <a:r>
              <a:rPr sz="2400" spc="-45" dirty="0" smtClean="0">
                <a:solidFill>
                  <a:srgbClr val="00B0F0"/>
                </a:solidFill>
              </a:rPr>
              <a:t> </a:t>
            </a:r>
            <a:r>
              <a:rPr sz="2400" dirty="0">
                <a:solidFill>
                  <a:srgbClr val="FFFFFF"/>
                </a:solidFill>
              </a:rPr>
              <a:t>of</a:t>
            </a:r>
            <a:r>
              <a:rPr sz="2400" spc="-35" dirty="0">
                <a:solidFill>
                  <a:srgbClr val="FFFFFF"/>
                </a:solidFill>
              </a:rPr>
              <a:t> </a:t>
            </a:r>
            <a:r>
              <a:rPr sz="2400" dirty="0">
                <a:solidFill>
                  <a:srgbClr val="FFFFFF"/>
                </a:solidFill>
              </a:rPr>
              <a:t>Drainage</a:t>
            </a:r>
            <a:r>
              <a:rPr sz="2400" spc="-30" dirty="0">
                <a:solidFill>
                  <a:srgbClr val="FFFFFF"/>
                </a:solidFill>
              </a:rPr>
              <a:t> </a:t>
            </a:r>
            <a:r>
              <a:rPr sz="2400" dirty="0">
                <a:solidFill>
                  <a:srgbClr val="FFFFFF"/>
                </a:solidFill>
              </a:rPr>
              <a:t>Design</a:t>
            </a:r>
            <a:r>
              <a:rPr sz="2400" spc="-35" dirty="0">
                <a:solidFill>
                  <a:srgbClr val="FFFFFF"/>
                </a:solidFill>
              </a:rPr>
              <a:t> </a:t>
            </a:r>
            <a:r>
              <a:rPr sz="2400" dirty="0">
                <a:solidFill>
                  <a:srgbClr val="FFFFFF"/>
                </a:solidFill>
              </a:rPr>
              <a:t>For</a:t>
            </a:r>
            <a:r>
              <a:rPr sz="2400" spc="-80" dirty="0">
                <a:solidFill>
                  <a:srgbClr val="FFFFFF"/>
                </a:solidFill>
              </a:rPr>
              <a:t> </a:t>
            </a:r>
            <a:r>
              <a:rPr sz="2400" dirty="0">
                <a:solidFill>
                  <a:srgbClr val="FFFFFF"/>
                </a:solidFill>
              </a:rPr>
              <a:t>Flood</a:t>
            </a:r>
            <a:r>
              <a:rPr sz="2400" spc="-50" dirty="0">
                <a:solidFill>
                  <a:srgbClr val="FFFFFF"/>
                </a:solidFill>
              </a:rPr>
              <a:t> </a:t>
            </a:r>
            <a:r>
              <a:rPr sz="2400" dirty="0">
                <a:solidFill>
                  <a:srgbClr val="FFFFFF"/>
                </a:solidFill>
              </a:rPr>
              <a:t>Control</a:t>
            </a:r>
            <a:r>
              <a:rPr sz="2400" spc="-35" dirty="0">
                <a:solidFill>
                  <a:srgbClr val="FFFFFF"/>
                </a:solidFill>
              </a:rPr>
              <a:t> </a:t>
            </a:r>
            <a:r>
              <a:rPr sz="2400" spc="-25" dirty="0">
                <a:solidFill>
                  <a:srgbClr val="FFFFFF"/>
                </a:solidFill>
              </a:rPr>
              <a:t>in</a:t>
            </a:r>
            <a:r>
              <a:rPr sz="2400" dirty="0">
                <a:solidFill>
                  <a:srgbClr val="FFFFFF"/>
                </a:solidFill>
              </a:rPr>
              <a:t>	</a:t>
            </a:r>
            <a:r>
              <a:rPr sz="2400" spc="-10" dirty="0">
                <a:solidFill>
                  <a:srgbClr val="FFFFFF"/>
                </a:solidFill>
              </a:rPr>
              <a:t>Daalo, </a:t>
            </a:r>
            <a:r>
              <a:rPr sz="2400" dirty="0">
                <a:solidFill>
                  <a:srgbClr val="FFFFFF"/>
                </a:solidFill>
              </a:rPr>
              <a:t>Mogadishu,</a:t>
            </a:r>
            <a:r>
              <a:rPr sz="2400" spc="-35" dirty="0">
                <a:solidFill>
                  <a:srgbClr val="FFFFFF"/>
                </a:solidFill>
              </a:rPr>
              <a:t> </a:t>
            </a:r>
            <a:r>
              <a:rPr sz="2400" spc="-10" dirty="0">
                <a:solidFill>
                  <a:srgbClr val="FFFFFF"/>
                </a:solidFill>
              </a:rPr>
              <a:t>Somalia</a:t>
            </a:r>
            <a:endParaRPr sz="2400" dirty="0"/>
          </a:p>
        </p:txBody>
      </p:sp>
      <p:sp>
        <p:nvSpPr>
          <p:cNvPr id="3" name="object 3"/>
          <p:cNvSpPr txBox="1"/>
          <p:nvPr/>
        </p:nvSpPr>
        <p:spPr>
          <a:xfrm>
            <a:off x="433730" y="986854"/>
            <a:ext cx="9723120" cy="3038652"/>
          </a:xfrm>
          <a:prstGeom prst="rect">
            <a:avLst/>
          </a:prstGeom>
        </p:spPr>
        <p:txBody>
          <a:bodyPr vert="horz" wrap="square" lIns="0" tIns="12065" rIns="0" bIns="0" rtlCol="0">
            <a:spAutoFit/>
          </a:bodyPr>
          <a:lstStyle/>
          <a:p>
            <a:pPr marL="355600" marR="474345" indent="-342900">
              <a:lnSpc>
                <a:spcPct val="100000"/>
              </a:lnSpc>
              <a:spcBef>
                <a:spcPts val="95"/>
              </a:spcBef>
              <a:tabLst>
                <a:tab pos="354965" algn="l"/>
              </a:tabLst>
            </a:pPr>
            <a:r>
              <a:rPr sz="1600" spc="8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dirty="0">
                <a:solidFill>
                  <a:srgbClr val="404040"/>
                </a:solidFill>
                <a:latin typeface="Times New Roman"/>
                <a:cs typeface="Times New Roman"/>
              </a:rPr>
              <a:t>Drainage</a:t>
            </a:r>
            <a:r>
              <a:rPr sz="2000" spc="-35" dirty="0">
                <a:solidFill>
                  <a:srgbClr val="404040"/>
                </a:solidFill>
                <a:latin typeface="Times New Roman"/>
                <a:cs typeface="Times New Roman"/>
              </a:rPr>
              <a:t> </a:t>
            </a:r>
            <a:r>
              <a:rPr sz="2000" dirty="0">
                <a:solidFill>
                  <a:srgbClr val="404040"/>
                </a:solidFill>
                <a:latin typeface="Times New Roman"/>
                <a:cs typeface="Times New Roman"/>
              </a:rPr>
              <a:t>design</a:t>
            </a:r>
            <a:r>
              <a:rPr sz="2000" spc="-45" dirty="0">
                <a:solidFill>
                  <a:srgbClr val="404040"/>
                </a:solidFill>
                <a:latin typeface="Times New Roman"/>
                <a:cs typeface="Times New Roman"/>
              </a:rPr>
              <a:t> </a:t>
            </a:r>
            <a:r>
              <a:rPr sz="2000" dirty="0">
                <a:solidFill>
                  <a:srgbClr val="404040"/>
                </a:solidFill>
                <a:latin typeface="Times New Roman"/>
                <a:cs typeface="Times New Roman"/>
              </a:rPr>
              <a:t>for</a:t>
            </a:r>
            <a:r>
              <a:rPr sz="2000" spc="-45" dirty="0">
                <a:solidFill>
                  <a:srgbClr val="404040"/>
                </a:solidFill>
                <a:latin typeface="Times New Roman"/>
                <a:cs typeface="Times New Roman"/>
              </a:rPr>
              <a:t> </a:t>
            </a:r>
            <a:r>
              <a:rPr sz="2000" dirty="0">
                <a:solidFill>
                  <a:srgbClr val="404040"/>
                </a:solidFill>
                <a:latin typeface="Times New Roman"/>
                <a:cs typeface="Times New Roman"/>
              </a:rPr>
              <a:t>flood</a:t>
            </a:r>
            <a:r>
              <a:rPr sz="2000" spc="-55" dirty="0">
                <a:solidFill>
                  <a:srgbClr val="404040"/>
                </a:solidFill>
                <a:latin typeface="Times New Roman"/>
                <a:cs typeface="Times New Roman"/>
              </a:rPr>
              <a:t> </a:t>
            </a:r>
            <a:r>
              <a:rPr sz="2000" dirty="0">
                <a:solidFill>
                  <a:srgbClr val="404040"/>
                </a:solidFill>
                <a:latin typeface="Times New Roman"/>
                <a:cs typeface="Times New Roman"/>
              </a:rPr>
              <a:t>control</a:t>
            </a:r>
            <a:r>
              <a:rPr sz="2000" spc="-30" dirty="0">
                <a:solidFill>
                  <a:srgbClr val="404040"/>
                </a:solidFill>
                <a:latin typeface="Times New Roman"/>
                <a:cs typeface="Times New Roman"/>
              </a:rPr>
              <a:t> </a:t>
            </a:r>
            <a:r>
              <a:rPr sz="2000" dirty="0">
                <a:solidFill>
                  <a:srgbClr val="404040"/>
                </a:solidFill>
                <a:latin typeface="Times New Roman"/>
                <a:cs typeface="Times New Roman"/>
              </a:rPr>
              <a:t>refers</a:t>
            </a:r>
            <a:r>
              <a:rPr sz="2000" spc="-25" dirty="0">
                <a:solidFill>
                  <a:srgbClr val="404040"/>
                </a:solidFill>
                <a:latin typeface="Times New Roman"/>
                <a:cs typeface="Times New Roman"/>
              </a:rPr>
              <a:t> </a:t>
            </a:r>
            <a:r>
              <a:rPr sz="2000" dirty="0">
                <a:solidFill>
                  <a:srgbClr val="404040"/>
                </a:solidFill>
                <a:latin typeface="Times New Roman"/>
                <a:cs typeface="Times New Roman"/>
              </a:rPr>
              <a:t>to</a:t>
            </a:r>
            <a:r>
              <a:rPr sz="2000" spc="-35" dirty="0">
                <a:solidFill>
                  <a:srgbClr val="404040"/>
                </a:solidFill>
                <a:latin typeface="Times New Roman"/>
                <a:cs typeface="Times New Roman"/>
              </a:rPr>
              <a:t> </a:t>
            </a:r>
            <a:r>
              <a:rPr sz="2000" dirty="0">
                <a:solidFill>
                  <a:srgbClr val="404040"/>
                </a:solidFill>
                <a:latin typeface="Times New Roman"/>
                <a:cs typeface="Times New Roman"/>
              </a:rPr>
              <a:t>the</a:t>
            </a:r>
            <a:r>
              <a:rPr sz="2000" spc="-40" dirty="0">
                <a:solidFill>
                  <a:srgbClr val="404040"/>
                </a:solidFill>
                <a:latin typeface="Times New Roman"/>
                <a:cs typeface="Times New Roman"/>
              </a:rPr>
              <a:t> </a:t>
            </a:r>
            <a:r>
              <a:rPr sz="2000" dirty="0">
                <a:solidFill>
                  <a:srgbClr val="404040"/>
                </a:solidFill>
                <a:latin typeface="Times New Roman"/>
                <a:cs typeface="Times New Roman"/>
              </a:rPr>
              <a:t>engineering</a:t>
            </a:r>
            <a:r>
              <a:rPr sz="2000" spc="-30" dirty="0">
                <a:solidFill>
                  <a:srgbClr val="404040"/>
                </a:solidFill>
                <a:latin typeface="Times New Roman"/>
                <a:cs typeface="Times New Roman"/>
              </a:rPr>
              <a:t> </a:t>
            </a:r>
            <a:r>
              <a:rPr sz="2000" dirty="0">
                <a:solidFill>
                  <a:srgbClr val="404040"/>
                </a:solidFill>
                <a:latin typeface="Times New Roman"/>
                <a:cs typeface="Times New Roman"/>
              </a:rPr>
              <a:t>planning</a:t>
            </a:r>
            <a:r>
              <a:rPr sz="2000" spc="-45" dirty="0">
                <a:solidFill>
                  <a:srgbClr val="404040"/>
                </a:solidFill>
                <a:latin typeface="Times New Roman"/>
                <a:cs typeface="Times New Roman"/>
              </a:rPr>
              <a:t> </a:t>
            </a:r>
            <a:r>
              <a:rPr sz="2000" dirty="0">
                <a:solidFill>
                  <a:srgbClr val="404040"/>
                </a:solidFill>
                <a:latin typeface="Times New Roman"/>
                <a:cs typeface="Times New Roman"/>
              </a:rPr>
              <a:t>and</a:t>
            </a:r>
            <a:r>
              <a:rPr sz="2000" spc="-35" dirty="0">
                <a:solidFill>
                  <a:srgbClr val="404040"/>
                </a:solidFill>
                <a:latin typeface="Times New Roman"/>
                <a:cs typeface="Times New Roman"/>
              </a:rPr>
              <a:t> </a:t>
            </a:r>
            <a:r>
              <a:rPr sz="2000" dirty="0">
                <a:solidFill>
                  <a:srgbClr val="404040"/>
                </a:solidFill>
                <a:latin typeface="Times New Roman"/>
                <a:cs typeface="Times New Roman"/>
              </a:rPr>
              <a:t>development</a:t>
            </a:r>
            <a:r>
              <a:rPr sz="2000" spc="-20" dirty="0">
                <a:solidFill>
                  <a:srgbClr val="404040"/>
                </a:solidFill>
                <a:latin typeface="Times New Roman"/>
                <a:cs typeface="Times New Roman"/>
              </a:rPr>
              <a:t> </a:t>
            </a:r>
            <a:r>
              <a:rPr sz="2000" dirty="0">
                <a:solidFill>
                  <a:srgbClr val="404040"/>
                </a:solidFill>
                <a:latin typeface="Times New Roman"/>
                <a:cs typeface="Times New Roman"/>
              </a:rPr>
              <a:t>of</a:t>
            </a:r>
            <a:r>
              <a:rPr sz="2000" spc="-35" dirty="0">
                <a:solidFill>
                  <a:srgbClr val="404040"/>
                </a:solidFill>
                <a:latin typeface="Times New Roman"/>
                <a:cs typeface="Times New Roman"/>
              </a:rPr>
              <a:t> </a:t>
            </a:r>
            <a:r>
              <a:rPr sz="2000" dirty="0">
                <a:solidFill>
                  <a:srgbClr val="404040"/>
                </a:solidFill>
                <a:latin typeface="Times New Roman"/>
                <a:cs typeface="Times New Roman"/>
              </a:rPr>
              <a:t>systems</a:t>
            </a:r>
            <a:r>
              <a:rPr sz="2000" spc="10" dirty="0">
                <a:solidFill>
                  <a:srgbClr val="404040"/>
                </a:solidFill>
                <a:latin typeface="Times New Roman"/>
                <a:cs typeface="Times New Roman"/>
              </a:rPr>
              <a:t> </a:t>
            </a:r>
            <a:r>
              <a:rPr sz="2000" dirty="0">
                <a:solidFill>
                  <a:srgbClr val="404040"/>
                </a:solidFill>
                <a:latin typeface="Times New Roman"/>
                <a:cs typeface="Times New Roman"/>
              </a:rPr>
              <a:t>that</a:t>
            </a:r>
            <a:r>
              <a:rPr sz="2000" spc="-35" dirty="0">
                <a:solidFill>
                  <a:srgbClr val="404040"/>
                </a:solidFill>
                <a:latin typeface="Times New Roman"/>
                <a:cs typeface="Times New Roman"/>
              </a:rPr>
              <a:t> </a:t>
            </a:r>
            <a:r>
              <a:rPr sz="2000" spc="-10" dirty="0">
                <a:solidFill>
                  <a:srgbClr val="404040"/>
                </a:solidFill>
                <a:latin typeface="Times New Roman"/>
                <a:cs typeface="Times New Roman"/>
              </a:rPr>
              <a:t>collect, convey,</a:t>
            </a:r>
            <a:r>
              <a:rPr sz="2000" spc="-45" dirty="0">
                <a:solidFill>
                  <a:srgbClr val="404040"/>
                </a:solidFill>
                <a:latin typeface="Times New Roman"/>
                <a:cs typeface="Times New Roman"/>
              </a:rPr>
              <a:t> </a:t>
            </a:r>
            <a:r>
              <a:rPr sz="2000" dirty="0">
                <a:solidFill>
                  <a:srgbClr val="404040"/>
                </a:solidFill>
                <a:latin typeface="Times New Roman"/>
                <a:cs typeface="Times New Roman"/>
              </a:rPr>
              <a:t>manage,</a:t>
            </a:r>
            <a:r>
              <a:rPr sz="2000" spc="-5" dirty="0">
                <a:solidFill>
                  <a:srgbClr val="404040"/>
                </a:solidFill>
                <a:latin typeface="Times New Roman"/>
                <a:cs typeface="Times New Roman"/>
              </a:rPr>
              <a:t> </a:t>
            </a:r>
            <a:r>
              <a:rPr sz="2000" dirty="0">
                <a:solidFill>
                  <a:srgbClr val="404040"/>
                </a:solidFill>
                <a:latin typeface="Times New Roman"/>
                <a:cs typeface="Times New Roman"/>
              </a:rPr>
              <a:t>and</a:t>
            </a:r>
            <a:r>
              <a:rPr sz="2000" spc="-40" dirty="0">
                <a:solidFill>
                  <a:srgbClr val="404040"/>
                </a:solidFill>
                <a:latin typeface="Times New Roman"/>
                <a:cs typeface="Times New Roman"/>
              </a:rPr>
              <a:t> </a:t>
            </a:r>
            <a:r>
              <a:rPr sz="2000" dirty="0">
                <a:solidFill>
                  <a:srgbClr val="404040"/>
                </a:solidFill>
                <a:latin typeface="Times New Roman"/>
                <a:cs typeface="Times New Roman"/>
              </a:rPr>
              <a:t>safely</a:t>
            </a:r>
            <a:r>
              <a:rPr sz="2000" spc="-30" dirty="0">
                <a:solidFill>
                  <a:srgbClr val="404040"/>
                </a:solidFill>
                <a:latin typeface="Times New Roman"/>
                <a:cs typeface="Times New Roman"/>
              </a:rPr>
              <a:t> </a:t>
            </a:r>
            <a:r>
              <a:rPr sz="2000" dirty="0">
                <a:solidFill>
                  <a:srgbClr val="404040"/>
                </a:solidFill>
                <a:latin typeface="Times New Roman"/>
                <a:cs typeface="Times New Roman"/>
              </a:rPr>
              <a:t>discharge</a:t>
            </a:r>
            <a:r>
              <a:rPr sz="2000" spc="-65" dirty="0">
                <a:solidFill>
                  <a:srgbClr val="404040"/>
                </a:solidFill>
                <a:latin typeface="Times New Roman"/>
                <a:cs typeface="Times New Roman"/>
              </a:rPr>
              <a:t> </a:t>
            </a:r>
            <a:r>
              <a:rPr sz="2000" dirty="0">
                <a:solidFill>
                  <a:srgbClr val="404040"/>
                </a:solidFill>
                <a:latin typeface="Times New Roman"/>
                <a:cs typeface="Times New Roman"/>
              </a:rPr>
              <a:t>storm</a:t>
            </a:r>
            <a:r>
              <a:rPr sz="2000" spc="-25" dirty="0">
                <a:solidFill>
                  <a:srgbClr val="404040"/>
                </a:solidFill>
                <a:latin typeface="Times New Roman"/>
                <a:cs typeface="Times New Roman"/>
              </a:rPr>
              <a:t> </a:t>
            </a:r>
            <a:r>
              <a:rPr sz="2000" dirty="0">
                <a:solidFill>
                  <a:srgbClr val="404040"/>
                </a:solidFill>
                <a:latin typeface="Times New Roman"/>
                <a:cs typeface="Times New Roman"/>
              </a:rPr>
              <a:t>water</a:t>
            </a:r>
            <a:r>
              <a:rPr sz="2000" spc="-30" dirty="0">
                <a:solidFill>
                  <a:srgbClr val="404040"/>
                </a:solidFill>
                <a:latin typeface="Times New Roman"/>
                <a:cs typeface="Times New Roman"/>
              </a:rPr>
              <a:t> </a:t>
            </a:r>
            <a:r>
              <a:rPr sz="2000" dirty="0">
                <a:solidFill>
                  <a:srgbClr val="404040"/>
                </a:solidFill>
                <a:latin typeface="Times New Roman"/>
                <a:cs typeface="Times New Roman"/>
              </a:rPr>
              <a:t>and</a:t>
            </a:r>
            <a:r>
              <a:rPr sz="2000" spc="-45" dirty="0">
                <a:solidFill>
                  <a:srgbClr val="404040"/>
                </a:solidFill>
                <a:latin typeface="Times New Roman"/>
                <a:cs typeface="Times New Roman"/>
              </a:rPr>
              <a:t> </a:t>
            </a:r>
            <a:r>
              <a:rPr sz="2000" dirty="0">
                <a:solidFill>
                  <a:srgbClr val="404040"/>
                </a:solidFill>
                <a:latin typeface="Times New Roman"/>
                <a:cs typeface="Times New Roman"/>
              </a:rPr>
              <a:t>surface</a:t>
            </a:r>
            <a:r>
              <a:rPr sz="2000" spc="-35" dirty="0">
                <a:solidFill>
                  <a:srgbClr val="404040"/>
                </a:solidFill>
                <a:latin typeface="Times New Roman"/>
                <a:cs typeface="Times New Roman"/>
              </a:rPr>
              <a:t> </a:t>
            </a:r>
            <a:r>
              <a:rPr sz="2000" dirty="0">
                <a:solidFill>
                  <a:srgbClr val="404040"/>
                </a:solidFill>
                <a:latin typeface="Times New Roman"/>
                <a:cs typeface="Times New Roman"/>
              </a:rPr>
              <a:t>runoff</a:t>
            </a:r>
            <a:r>
              <a:rPr sz="2000" spc="-50" dirty="0">
                <a:solidFill>
                  <a:srgbClr val="404040"/>
                </a:solidFill>
                <a:latin typeface="Times New Roman"/>
                <a:cs typeface="Times New Roman"/>
              </a:rPr>
              <a:t> </a:t>
            </a:r>
            <a:r>
              <a:rPr sz="2000" dirty="0">
                <a:solidFill>
                  <a:srgbClr val="404040"/>
                </a:solidFill>
                <a:latin typeface="Times New Roman"/>
                <a:cs typeface="Times New Roman"/>
              </a:rPr>
              <a:t>to</a:t>
            </a:r>
            <a:r>
              <a:rPr sz="2000" spc="-40" dirty="0">
                <a:solidFill>
                  <a:srgbClr val="404040"/>
                </a:solidFill>
                <a:latin typeface="Times New Roman"/>
                <a:cs typeface="Times New Roman"/>
              </a:rPr>
              <a:t> </a:t>
            </a:r>
            <a:r>
              <a:rPr sz="2000" dirty="0">
                <a:solidFill>
                  <a:srgbClr val="404040"/>
                </a:solidFill>
                <a:latin typeface="Times New Roman"/>
                <a:cs typeface="Times New Roman"/>
              </a:rPr>
              <a:t>prevent</a:t>
            </a:r>
            <a:r>
              <a:rPr sz="2000" spc="-40" dirty="0">
                <a:solidFill>
                  <a:srgbClr val="404040"/>
                </a:solidFill>
                <a:latin typeface="Times New Roman"/>
                <a:cs typeface="Times New Roman"/>
              </a:rPr>
              <a:t> </a:t>
            </a:r>
            <a:r>
              <a:rPr sz="2000" spc="-10" dirty="0">
                <a:solidFill>
                  <a:srgbClr val="404040"/>
                </a:solidFill>
                <a:latin typeface="Times New Roman"/>
                <a:cs typeface="Times New Roman"/>
              </a:rPr>
              <a:t>flooding.</a:t>
            </a:r>
            <a:endParaRPr sz="2000" dirty="0">
              <a:latin typeface="Times New Roman"/>
              <a:cs typeface="Times New Roman"/>
            </a:endParaRPr>
          </a:p>
          <a:p>
            <a:pPr marL="355600" marR="5080" indent="-342900">
              <a:lnSpc>
                <a:spcPct val="100000"/>
              </a:lnSpc>
              <a:spcBef>
                <a:spcPts val="994"/>
              </a:spcBef>
              <a:tabLst>
                <a:tab pos="354965" algn="l"/>
              </a:tabLst>
            </a:pPr>
            <a:r>
              <a:rPr sz="1600" spc="8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dirty="0">
                <a:solidFill>
                  <a:srgbClr val="404040"/>
                </a:solidFill>
                <a:latin typeface="Times New Roman"/>
                <a:cs typeface="Times New Roman"/>
              </a:rPr>
              <a:t>In</a:t>
            </a:r>
            <a:r>
              <a:rPr sz="2000" spc="-35" dirty="0">
                <a:solidFill>
                  <a:srgbClr val="404040"/>
                </a:solidFill>
                <a:latin typeface="Times New Roman"/>
                <a:cs typeface="Times New Roman"/>
              </a:rPr>
              <a:t> </a:t>
            </a:r>
            <a:r>
              <a:rPr sz="2000" b="1" dirty="0">
                <a:solidFill>
                  <a:srgbClr val="404040"/>
                </a:solidFill>
                <a:latin typeface="Times New Roman"/>
                <a:cs typeface="Times New Roman"/>
              </a:rPr>
              <a:t>Daalo</a:t>
            </a:r>
            <a:r>
              <a:rPr sz="2000" b="1" spc="-50" dirty="0">
                <a:solidFill>
                  <a:srgbClr val="404040"/>
                </a:solidFill>
                <a:latin typeface="Times New Roman"/>
                <a:cs typeface="Times New Roman"/>
              </a:rPr>
              <a:t> </a:t>
            </a:r>
            <a:r>
              <a:rPr sz="2000" dirty="0">
                <a:solidFill>
                  <a:srgbClr val="404040"/>
                </a:solidFill>
                <a:latin typeface="Times New Roman"/>
                <a:cs typeface="Times New Roman"/>
              </a:rPr>
              <a:t>area</a:t>
            </a:r>
            <a:r>
              <a:rPr sz="2000" spc="-15" dirty="0">
                <a:solidFill>
                  <a:srgbClr val="404040"/>
                </a:solidFill>
                <a:latin typeface="Times New Roman"/>
                <a:cs typeface="Times New Roman"/>
              </a:rPr>
              <a:t> </a:t>
            </a:r>
            <a:r>
              <a:rPr sz="2000" dirty="0">
                <a:solidFill>
                  <a:srgbClr val="404040"/>
                </a:solidFill>
                <a:latin typeface="Times New Roman"/>
                <a:cs typeface="Times New Roman"/>
              </a:rPr>
              <a:t>of</a:t>
            </a:r>
            <a:r>
              <a:rPr sz="2000" spc="-50" dirty="0">
                <a:solidFill>
                  <a:srgbClr val="404040"/>
                </a:solidFill>
                <a:latin typeface="Times New Roman"/>
                <a:cs typeface="Times New Roman"/>
              </a:rPr>
              <a:t> </a:t>
            </a:r>
            <a:r>
              <a:rPr sz="2000" dirty="0">
                <a:solidFill>
                  <a:srgbClr val="404040"/>
                </a:solidFill>
                <a:latin typeface="Times New Roman"/>
                <a:cs typeface="Times New Roman"/>
              </a:rPr>
              <a:t>Mogadishu,</a:t>
            </a:r>
            <a:r>
              <a:rPr sz="2000" spc="-40" dirty="0">
                <a:solidFill>
                  <a:srgbClr val="404040"/>
                </a:solidFill>
                <a:latin typeface="Times New Roman"/>
                <a:cs typeface="Times New Roman"/>
              </a:rPr>
              <a:t> </a:t>
            </a:r>
            <a:r>
              <a:rPr sz="2000" dirty="0">
                <a:solidFill>
                  <a:srgbClr val="404040"/>
                </a:solidFill>
                <a:latin typeface="Times New Roman"/>
                <a:cs typeface="Times New Roman"/>
              </a:rPr>
              <a:t>drainage</a:t>
            </a:r>
            <a:r>
              <a:rPr sz="2000" spc="-30" dirty="0">
                <a:solidFill>
                  <a:srgbClr val="404040"/>
                </a:solidFill>
                <a:latin typeface="Times New Roman"/>
                <a:cs typeface="Times New Roman"/>
              </a:rPr>
              <a:t> </a:t>
            </a:r>
            <a:r>
              <a:rPr sz="2000" dirty="0">
                <a:solidFill>
                  <a:srgbClr val="404040"/>
                </a:solidFill>
                <a:latin typeface="Times New Roman"/>
                <a:cs typeface="Times New Roman"/>
              </a:rPr>
              <a:t>design</a:t>
            </a:r>
            <a:r>
              <a:rPr sz="2000" spc="-40" dirty="0">
                <a:solidFill>
                  <a:srgbClr val="404040"/>
                </a:solidFill>
                <a:latin typeface="Times New Roman"/>
                <a:cs typeface="Times New Roman"/>
              </a:rPr>
              <a:t> </a:t>
            </a:r>
            <a:r>
              <a:rPr sz="2000" dirty="0">
                <a:solidFill>
                  <a:srgbClr val="404040"/>
                </a:solidFill>
                <a:latin typeface="Times New Roman"/>
                <a:cs typeface="Times New Roman"/>
              </a:rPr>
              <a:t>involves</a:t>
            </a:r>
            <a:r>
              <a:rPr sz="2000" spc="-35" dirty="0">
                <a:solidFill>
                  <a:srgbClr val="404040"/>
                </a:solidFill>
                <a:latin typeface="Times New Roman"/>
                <a:cs typeface="Times New Roman"/>
              </a:rPr>
              <a:t> </a:t>
            </a:r>
            <a:r>
              <a:rPr sz="2000" dirty="0">
                <a:solidFill>
                  <a:srgbClr val="404040"/>
                </a:solidFill>
                <a:latin typeface="Times New Roman"/>
                <a:cs typeface="Times New Roman"/>
              </a:rPr>
              <a:t>the</a:t>
            </a:r>
            <a:r>
              <a:rPr sz="2000" spc="-35" dirty="0">
                <a:solidFill>
                  <a:srgbClr val="404040"/>
                </a:solidFill>
                <a:latin typeface="Times New Roman"/>
                <a:cs typeface="Times New Roman"/>
              </a:rPr>
              <a:t> </a:t>
            </a:r>
            <a:r>
              <a:rPr sz="2000" dirty="0">
                <a:solidFill>
                  <a:srgbClr val="404040"/>
                </a:solidFill>
                <a:latin typeface="Times New Roman"/>
                <a:cs typeface="Times New Roman"/>
              </a:rPr>
              <a:t>analysis</a:t>
            </a:r>
            <a:r>
              <a:rPr sz="2000" spc="-25" dirty="0">
                <a:solidFill>
                  <a:srgbClr val="404040"/>
                </a:solidFill>
                <a:latin typeface="Times New Roman"/>
                <a:cs typeface="Times New Roman"/>
              </a:rPr>
              <a:t> </a:t>
            </a:r>
            <a:r>
              <a:rPr sz="2000" dirty="0">
                <a:solidFill>
                  <a:srgbClr val="404040"/>
                </a:solidFill>
                <a:latin typeface="Times New Roman"/>
                <a:cs typeface="Times New Roman"/>
              </a:rPr>
              <a:t>of</a:t>
            </a:r>
            <a:r>
              <a:rPr sz="2000" spc="-35" dirty="0">
                <a:solidFill>
                  <a:srgbClr val="404040"/>
                </a:solidFill>
                <a:latin typeface="Times New Roman"/>
                <a:cs typeface="Times New Roman"/>
              </a:rPr>
              <a:t> </a:t>
            </a:r>
            <a:r>
              <a:rPr sz="2000" dirty="0">
                <a:solidFill>
                  <a:srgbClr val="404040"/>
                </a:solidFill>
                <a:latin typeface="Times New Roman"/>
                <a:cs typeface="Times New Roman"/>
              </a:rPr>
              <a:t>rainfall</a:t>
            </a:r>
            <a:r>
              <a:rPr sz="2000" spc="-10" dirty="0">
                <a:solidFill>
                  <a:srgbClr val="404040"/>
                </a:solidFill>
                <a:latin typeface="Times New Roman"/>
                <a:cs typeface="Times New Roman"/>
              </a:rPr>
              <a:t> </a:t>
            </a:r>
            <a:r>
              <a:rPr sz="2000" dirty="0">
                <a:solidFill>
                  <a:srgbClr val="404040"/>
                </a:solidFill>
                <a:latin typeface="Times New Roman"/>
                <a:cs typeface="Times New Roman"/>
              </a:rPr>
              <a:t>patterns,</a:t>
            </a:r>
            <a:r>
              <a:rPr sz="2000" spc="-30" dirty="0">
                <a:solidFill>
                  <a:srgbClr val="404040"/>
                </a:solidFill>
                <a:latin typeface="Times New Roman"/>
                <a:cs typeface="Times New Roman"/>
              </a:rPr>
              <a:t> </a:t>
            </a:r>
            <a:r>
              <a:rPr sz="2000" spc="-10" dirty="0">
                <a:solidFill>
                  <a:srgbClr val="404040"/>
                </a:solidFill>
                <a:latin typeface="Times New Roman"/>
                <a:cs typeface="Times New Roman"/>
              </a:rPr>
              <a:t>topography,</a:t>
            </a:r>
            <a:r>
              <a:rPr sz="2000" spc="-25" dirty="0">
                <a:solidFill>
                  <a:srgbClr val="404040"/>
                </a:solidFill>
                <a:latin typeface="Times New Roman"/>
                <a:cs typeface="Times New Roman"/>
              </a:rPr>
              <a:t> </a:t>
            </a:r>
            <a:r>
              <a:rPr sz="2000" dirty="0">
                <a:solidFill>
                  <a:srgbClr val="404040"/>
                </a:solidFill>
                <a:latin typeface="Times New Roman"/>
                <a:cs typeface="Times New Roman"/>
              </a:rPr>
              <a:t>soil</a:t>
            </a:r>
            <a:r>
              <a:rPr sz="2000" spc="-35" dirty="0">
                <a:solidFill>
                  <a:srgbClr val="404040"/>
                </a:solidFill>
                <a:latin typeface="Times New Roman"/>
                <a:cs typeface="Times New Roman"/>
              </a:rPr>
              <a:t> </a:t>
            </a:r>
            <a:r>
              <a:rPr sz="2000" spc="-10" dirty="0">
                <a:solidFill>
                  <a:srgbClr val="404040"/>
                </a:solidFill>
                <a:latin typeface="Times New Roman"/>
                <a:cs typeface="Times New Roman"/>
              </a:rPr>
              <a:t>conditions, </a:t>
            </a:r>
            <a:r>
              <a:rPr sz="2000" dirty="0">
                <a:solidFill>
                  <a:srgbClr val="404040"/>
                </a:solidFill>
                <a:latin typeface="Times New Roman"/>
                <a:cs typeface="Times New Roman"/>
              </a:rPr>
              <a:t>and</a:t>
            </a:r>
            <a:r>
              <a:rPr sz="2000" spc="-35" dirty="0">
                <a:solidFill>
                  <a:srgbClr val="404040"/>
                </a:solidFill>
                <a:latin typeface="Times New Roman"/>
                <a:cs typeface="Times New Roman"/>
              </a:rPr>
              <a:t> </a:t>
            </a:r>
            <a:r>
              <a:rPr sz="2000" dirty="0">
                <a:solidFill>
                  <a:srgbClr val="404040"/>
                </a:solidFill>
                <a:latin typeface="Times New Roman"/>
                <a:cs typeface="Times New Roman"/>
              </a:rPr>
              <a:t>existing</a:t>
            </a:r>
            <a:r>
              <a:rPr sz="2000" spc="-25" dirty="0">
                <a:solidFill>
                  <a:srgbClr val="404040"/>
                </a:solidFill>
                <a:latin typeface="Times New Roman"/>
                <a:cs typeface="Times New Roman"/>
              </a:rPr>
              <a:t> </a:t>
            </a:r>
            <a:r>
              <a:rPr sz="2000" dirty="0">
                <a:solidFill>
                  <a:srgbClr val="404040"/>
                </a:solidFill>
                <a:latin typeface="Times New Roman"/>
                <a:cs typeface="Times New Roman"/>
              </a:rPr>
              <a:t>infrastructure</a:t>
            </a:r>
            <a:r>
              <a:rPr sz="2000" spc="10" dirty="0">
                <a:solidFill>
                  <a:srgbClr val="404040"/>
                </a:solidFill>
                <a:latin typeface="Times New Roman"/>
                <a:cs typeface="Times New Roman"/>
              </a:rPr>
              <a:t> </a:t>
            </a:r>
            <a:r>
              <a:rPr sz="2000" dirty="0">
                <a:solidFill>
                  <a:srgbClr val="404040"/>
                </a:solidFill>
                <a:latin typeface="Times New Roman"/>
                <a:cs typeface="Times New Roman"/>
              </a:rPr>
              <a:t>to</a:t>
            </a:r>
            <a:r>
              <a:rPr sz="2000" spc="-30" dirty="0">
                <a:solidFill>
                  <a:srgbClr val="404040"/>
                </a:solidFill>
                <a:latin typeface="Times New Roman"/>
                <a:cs typeface="Times New Roman"/>
              </a:rPr>
              <a:t> </a:t>
            </a:r>
            <a:r>
              <a:rPr sz="2000" dirty="0">
                <a:solidFill>
                  <a:srgbClr val="404040"/>
                </a:solidFill>
                <a:latin typeface="Times New Roman"/>
                <a:cs typeface="Times New Roman"/>
              </a:rPr>
              <a:t>create</a:t>
            </a:r>
            <a:r>
              <a:rPr sz="2000" spc="-5" dirty="0">
                <a:solidFill>
                  <a:srgbClr val="404040"/>
                </a:solidFill>
                <a:latin typeface="Times New Roman"/>
                <a:cs typeface="Times New Roman"/>
              </a:rPr>
              <a:t> </a:t>
            </a:r>
            <a:r>
              <a:rPr sz="2000" dirty="0">
                <a:solidFill>
                  <a:srgbClr val="404040"/>
                </a:solidFill>
                <a:latin typeface="Times New Roman"/>
                <a:cs typeface="Times New Roman"/>
              </a:rPr>
              <a:t>channels,</a:t>
            </a:r>
            <a:r>
              <a:rPr sz="2000" spc="-25" dirty="0">
                <a:solidFill>
                  <a:srgbClr val="404040"/>
                </a:solidFill>
                <a:latin typeface="Times New Roman"/>
                <a:cs typeface="Times New Roman"/>
              </a:rPr>
              <a:t> </a:t>
            </a:r>
            <a:r>
              <a:rPr sz="2000" dirty="0">
                <a:solidFill>
                  <a:srgbClr val="404040"/>
                </a:solidFill>
                <a:latin typeface="Times New Roman"/>
                <a:cs typeface="Times New Roman"/>
              </a:rPr>
              <a:t>culverts,</a:t>
            </a:r>
            <a:r>
              <a:rPr sz="2000" spc="-20" dirty="0">
                <a:solidFill>
                  <a:srgbClr val="404040"/>
                </a:solidFill>
                <a:latin typeface="Times New Roman"/>
                <a:cs typeface="Times New Roman"/>
              </a:rPr>
              <a:t> </a:t>
            </a:r>
            <a:r>
              <a:rPr sz="2000" dirty="0">
                <a:solidFill>
                  <a:srgbClr val="404040"/>
                </a:solidFill>
                <a:latin typeface="Times New Roman"/>
                <a:cs typeface="Times New Roman"/>
              </a:rPr>
              <a:t>storm</a:t>
            </a:r>
            <a:r>
              <a:rPr sz="2000" spc="-15" dirty="0">
                <a:solidFill>
                  <a:srgbClr val="404040"/>
                </a:solidFill>
                <a:latin typeface="Times New Roman"/>
                <a:cs typeface="Times New Roman"/>
              </a:rPr>
              <a:t> </a:t>
            </a:r>
            <a:r>
              <a:rPr sz="2000" dirty="0">
                <a:solidFill>
                  <a:srgbClr val="404040"/>
                </a:solidFill>
                <a:latin typeface="Times New Roman"/>
                <a:cs typeface="Times New Roman"/>
              </a:rPr>
              <a:t>sewers,</a:t>
            </a:r>
            <a:r>
              <a:rPr sz="2000" spc="-20" dirty="0">
                <a:solidFill>
                  <a:srgbClr val="404040"/>
                </a:solidFill>
                <a:latin typeface="Times New Roman"/>
                <a:cs typeface="Times New Roman"/>
              </a:rPr>
              <a:t> </a:t>
            </a:r>
            <a:r>
              <a:rPr sz="2000" dirty="0">
                <a:solidFill>
                  <a:srgbClr val="404040"/>
                </a:solidFill>
                <a:latin typeface="Times New Roman"/>
                <a:cs typeface="Times New Roman"/>
              </a:rPr>
              <a:t>retention</a:t>
            </a:r>
            <a:r>
              <a:rPr sz="2000" spc="-20" dirty="0">
                <a:solidFill>
                  <a:srgbClr val="404040"/>
                </a:solidFill>
                <a:latin typeface="Times New Roman"/>
                <a:cs typeface="Times New Roman"/>
              </a:rPr>
              <a:t> </a:t>
            </a:r>
            <a:r>
              <a:rPr sz="2000" dirty="0">
                <a:solidFill>
                  <a:srgbClr val="404040"/>
                </a:solidFill>
                <a:latin typeface="Times New Roman"/>
                <a:cs typeface="Times New Roman"/>
              </a:rPr>
              <a:t>basins,</a:t>
            </a:r>
            <a:r>
              <a:rPr sz="2000" spc="-35" dirty="0">
                <a:solidFill>
                  <a:srgbClr val="404040"/>
                </a:solidFill>
                <a:latin typeface="Times New Roman"/>
                <a:cs typeface="Times New Roman"/>
              </a:rPr>
              <a:t> </a:t>
            </a:r>
            <a:r>
              <a:rPr sz="2000" dirty="0">
                <a:solidFill>
                  <a:srgbClr val="404040"/>
                </a:solidFill>
                <a:latin typeface="Times New Roman"/>
                <a:cs typeface="Times New Roman"/>
              </a:rPr>
              <a:t>and</a:t>
            </a:r>
            <a:r>
              <a:rPr sz="2000" spc="-30" dirty="0">
                <a:solidFill>
                  <a:srgbClr val="404040"/>
                </a:solidFill>
                <a:latin typeface="Times New Roman"/>
                <a:cs typeface="Times New Roman"/>
              </a:rPr>
              <a:t> </a:t>
            </a:r>
            <a:r>
              <a:rPr sz="2000" dirty="0">
                <a:solidFill>
                  <a:srgbClr val="404040"/>
                </a:solidFill>
                <a:latin typeface="Times New Roman"/>
                <a:cs typeface="Times New Roman"/>
              </a:rPr>
              <a:t>other</a:t>
            </a:r>
            <a:r>
              <a:rPr sz="2000" spc="-20" dirty="0">
                <a:solidFill>
                  <a:srgbClr val="404040"/>
                </a:solidFill>
                <a:latin typeface="Times New Roman"/>
                <a:cs typeface="Times New Roman"/>
              </a:rPr>
              <a:t> </a:t>
            </a:r>
            <a:r>
              <a:rPr sz="2000" spc="-10" dirty="0">
                <a:solidFill>
                  <a:srgbClr val="404040"/>
                </a:solidFill>
                <a:latin typeface="Times New Roman"/>
                <a:cs typeface="Times New Roman"/>
              </a:rPr>
              <a:t>hydraulic </a:t>
            </a:r>
            <a:r>
              <a:rPr sz="2000" dirty="0">
                <a:solidFill>
                  <a:srgbClr val="404040"/>
                </a:solidFill>
                <a:latin typeface="Times New Roman"/>
                <a:cs typeface="Times New Roman"/>
              </a:rPr>
              <a:t>structures</a:t>
            </a:r>
            <a:r>
              <a:rPr sz="2000" spc="-10" dirty="0">
                <a:solidFill>
                  <a:srgbClr val="404040"/>
                </a:solidFill>
                <a:latin typeface="Times New Roman"/>
                <a:cs typeface="Times New Roman"/>
              </a:rPr>
              <a:t> </a:t>
            </a:r>
            <a:r>
              <a:rPr sz="2000" dirty="0">
                <a:solidFill>
                  <a:srgbClr val="404040"/>
                </a:solidFill>
                <a:latin typeface="Times New Roman"/>
                <a:cs typeface="Times New Roman"/>
              </a:rPr>
              <a:t>that</a:t>
            </a:r>
            <a:r>
              <a:rPr sz="2000" spc="-25" dirty="0">
                <a:solidFill>
                  <a:srgbClr val="404040"/>
                </a:solidFill>
                <a:latin typeface="Times New Roman"/>
                <a:cs typeface="Times New Roman"/>
              </a:rPr>
              <a:t> </a:t>
            </a:r>
            <a:r>
              <a:rPr sz="2000" dirty="0">
                <a:solidFill>
                  <a:srgbClr val="404040"/>
                </a:solidFill>
                <a:latin typeface="Times New Roman"/>
                <a:cs typeface="Times New Roman"/>
              </a:rPr>
              <a:t>reduce</a:t>
            </a:r>
            <a:r>
              <a:rPr sz="2000" spc="-30" dirty="0">
                <a:solidFill>
                  <a:srgbClr val="404040"/>
                </a:solidFill>
                <a:latin typeface="Times New Roman"/>
                <a:cs typeface="Times New Roman"/>
              </a:rPr>
              <a:t> </a:t>
            </a:r>
            <a:r>
              <a:rPr sz="2000" dirty="0">
                <a:solidFill>
                  <a:srgbClr val="404040"/>
                </a:solidFill>
                <a:latin typeface="Times New Roman"/>
                <a:cs typeface="Times New Roman"/>
              </a:rPr>
              <a:t>flood</a:t>
            </a:r>
            <a:r>
              <a:rPr sz="2000" spc="-30" dirty="0">
                <a:solidFill>
                  <a:srgbClr val="404040"/>
                </a:solidFill>
                <a:latin typeface="Times New Roman"/>
                <a:cs typeface="Times New Roman"/>
              </a:rPr>
              <a:t> </a:t>
            </a:r>
            <a:r>
              <a:rPr sz="2000" dirty="0">
                <a:solidFill>
                  <a:srgbClr val="404040"/>
                </a:solidFill>
                <a:latin typeface="Times New Roman"/>
                <a:cs typeface="Times New Roman"/>
              </a:rPr>
              <a:t>risks</a:t>
            </a:r>
            <a:r>
              <a:rPr sz="2000" spc="-30" dirty="0">
                <a:solidFill>
                  <a:srgbClr val="404040"/>
                </a:solidFill>
                <a:latin typeface="Times New Roman"/>
                <a:cs typeface="Times New Roman"/>
              </a:rPr>
              <a:t> </a:t>
            </a:r>
            <a:r>
              <a:rPr sz="2000" dirty="0">
                <a:solidFill>
                  <a:srgbClr val="404040"/>
                </a:solidFill>
                <a:latin typeface="Times New Roman"/>
                <a:cs typeface="Times New Roman"/>
              </a:rPr>
              <a:t>and</a:t>
            </a:r>
            <a:r>
              <a:rPr sz="2000" spc="-30" dirty="0">
                <a:solidFill>
                  <a:srgbClr val="404040"/>
                </a:solidFill>
                <a:latin typeface="Times New Roman"/>
                <a:cs typeface="Times New Roman"/>
              </a:rPr>
              <a:t> </a:t>
            </a:r>
            <a:r>
              <a:rPr sz="2000" dirty="0">
                <a:solidFill>
                  <a:srgbClr val="404040"/>
                </a:solidFill>
                <a:latin typeface="Times New Roman"/>
                <a:cs typeface="Times New Roman"/>
              </a:rPr>
              <a:t>protect</a:t>
            </a:r>
            <a:r>
              <a:rPr sz="2000" spc="-20" dirty="0">
                <a:solidFill>
                  <a:srgbClr val="404040"/>
                </a:solidFill>
                <a:latin typeface="Times New Roman"/>
                <a:cs typeface="Times New Roman"/>
              </a:rPr>
              <a:t> </a:t>
            </a:r>
            <a:r>
              <a:rPr sz="2000" dirty="0">
                <a:solidFill>
                  <a:srgbClr val="404040"/>
                </a:solidFill>
                <a:latin typeface="Times New Roman"/>
                <a:cs typeface="Times New Roman"/>
              </a:rPr>
              <a:t>lives,</a:t>
            </a:r>
            <a:r>
              <a:rPr sz="2000" spc="-25" dirty="0">
                <a:solidFill>
                  <a:srgbClr val="404040"/>
                </a:solidFill>
                <a:latin typeface="Times New Roman"/>
                <a:cs typeface="Times New Roman"/>
              </a:rPr>
              <a:t> </a:t>
            </a:r>
            <a:r>
              <a:rPr sz="2000" spc="-10" dirty="0">
                <a:solidFill>
                  <a:srgbClr val="404040"/>
                </a:solidFill>
                <a:latin typeface="Times New Roman"/>
                <a:cs typeface="Times New Roman"/>
              </a:rPr>
              <a:t>property, </a:t>
            </a:r>
            <a:r>
              <a:rPr sz="2000" dirty="0">
                <a:solidFill>
                  <a:srgbClr val="404040"/>
                </a:solidFill>
                <a:latin typeface="Times New Roman"/>
                <a:cs typeface="Times New Roman"/>
              </a:rPr>
              <a:t>and</a:t>
            </a:r>
            <a:r>
              <a:rPr sz="2000" spc="-75" dirty="0">
                <a:solidFill>
                  <a:srgbClr val="404040"/>
                </a:solidFill>
                <a:latin typeface="Times New Roman"/>
                <a:cs typeface="Times New Roman"/>
              </a:rPr>
              <a:t> </a:t>
            </a:r>
            <a:r>
              <a:rPr sz="2000" spc="-10" dirty="0">
                <a:solidFill>
                  <a:srgbClr val="404040"/>
                </a:solidFill>
                <a:latin typeface="Times New Roman"/>
                <a:cs typeface="Times New Roman"/>
              </a:rPr>
              <a:t>roads.</a:t>
            </a:r>
            <a:endParaRPr sz="2000" dirty="0">
              <a:latin typeface="Times New Roman"/>
              <a:cs typeface="Times New Roman"/>
            </a:endParaRPr>
          </a:p>
          <a:p>
            <a:pPr marL="355600" marR="807720" indent="-342900">
              <a:lnSpc>
                <a:spcPct val="100000"/>
              </a:lnSpc>
              <a:spcBef>
                <a:spcPts val="1010"/>
              </a:spcBef>
              <a:tabLst>
                <a:tab pos="354965" algn="l"/>
              </a:tabLst>
            </a:pPr>
            <a:r>
              <a:rPr sz="1600" spc="8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dirty="0">
                <a:solidFill>
                  <a:srgbClr val="404040"/>
                </a:solidFill>
                <a:latin typeface="Times New Roman"/>
                <a:cs typeface="Times New Roman"/>
              </a:rPr>
              <a:t>Flood</a:t>
            </a:r>
            <a:r>
              <a:rPr sz="2000" spc="-45" dirty="0">
                <a:solidFill>
                  <a:srgbClr val="404040"/>
                </a:solidFill>
                <a:latin typeface="Times New Roman"/>
                <a:cs typeface="Times New Roman"/>
              </a:rPr>
              <a:t> </a:t>
            </a:r>
            <a:r>
              <a:rPr sz="2000" dirty="0">
                <a:solidFill>
                  <a:srgbClr val="404040"/>
                </a:solidFill>
                <a:latin typeface="Times New Roman"/>
                <a:cs typeface="Times New Roman"/>
              </a:rPr>
              <a:t>control</a:t>
            </a:r>
            <a:r>
              <a:rPr sz="2000" spc="-35" dirty="0">
                <a:solidFill>
                  <a:srgbClr val="404040"/>
                </a:solidFill>
                <a:latin typeface="Times New Roman"/>
                <a:cs typeface="Times New Roman"/>
              </a:rPr>
              <a:t> </a:t>
            </a:r>
            <a:r>
              <a:rPr sz="2000" dirty="0">
                <a:solidFill>
                  <a:srgbClr val="404040"/>
                </a:solidFill>
                <a:latin typeface="Times New Roman"/>
                <a:cs typeface="Times New Roman"/>
              </a:rPr>
              <a:t>drainage</a:t>
            </a:r>
            <a:r>
              <a:rPr sz="2000" spc="-30" dirty="0">
                <a:solidFill>
                  <a:srgbClr val="404040"/>
                </a:solidFill>
                <a:latin typeface="Times New Roman"/>
                <a:cs typeface="Times New Roman"/>
              </a:rPr>
              <a:t> </a:t>
            </a:r>
            <a:r>
              <a:rPr sz="2000" dirty="0">
                <a:solidFill>
                  <a:srgbClr val="404040"/>
                </a:solidFill>
                <a:latin typeface="Times New Roman"/>
                <a:cs typeface="Times New Roman"/>
              </a:rPr>
              <a:t>systems</a:t>
            </a:r>
            <a:r>
              <a:rPr sz="2000" spc="5" dirty="0">
                <a:solidFill>
                  <a:srgbClr val="404040"/>
                </a:solidFill>
                <a:latin typeface="Times New Roman"/>
                <a:cs typeface="Times New Roman"/>
              </a:rPr>
              <a:t> </a:t>
            </a:r>
            <a:r>
              <a:rPr sz="2000" dirty="0">
                <a:solidFill>
                  <a:srgbClr val="404040"/>
                </a:solidFill>
                <a:latin typeface="Times New Roman"/>
                <a:cs typeface="Times New Roman"/>
              </a:rPr>
              <a:t>are</a:t>
            </a:r>
            <a:r>
              <a:rPr sz="2000" spc="-35" dirty="0">
                <a:solidFill>
                  <a:srgbClr val="404040"/>
                </a:solidFill>
                <a:latin typeface="Times New Roman"/>
                <a:cs typeface="Times New Roman"/>
              </a:rPr>
              <a:t> </a:t>
            </a:r>
            <a:r>
              <a:rPr sz="2000" dirty="0">
                <a:solidFill>
                  <a:srgbClr val="404040"/>
                </a:solidFill>
                <a:latin typeface="Times New Roman"/>
                <a:cs typeface="Times New Roman"/>
              </a:rPr>
              <a:t>especially</a:t>
            </a:r>
            <a:r>
              <a:rPr sz="2000" spc="-15" dirty="0">
                <a:solidFill>
                  <a:srgbClr val="404040"/>
                </a:solidFill>
                <a:latin typeface="Times New Roman"/>
                <a:cs typeface="Times New Roman"/>
              </a:rPr>
              <a:t> </a:t>
            </a:r>
            <a:r>
              <a:rPr sz="2000" dirty="0">
                <a:solidFill>
                  <a:srgbClr val="404040"/>
                </a:solidFill>
                <a:latin typeface="Times New Roman"/>
                <a:cs typeface="Times New Roman"/>
              </a:rPr>
              <a:t>important</a:t>
            </a:r>
            <a:r>
              <a:rPr sz="2000" spc="10" dirty="0">
                <a:solidFill>
                  <a:srgbClr val="404040"/>
                </a:solidFill>
                <a:latin typeface="Times New Roman"/>
                <a:cs typeface="Times New Roman"/>
              </a:rPr>
              <a:t> </a:t>
            </a:r>
            <a:r>
              <a:rPr sz="2000" dirty="0">
                <a:solidFill>
                  <a:srgbClr val="404040"/>
                </a:solidFill>
                <a:latin typeface="Times New Roman"/>
                <a:cs typeface="Times New Roman"/>
              </a:rPr>
              <a:t>in</a:t>
            </a:r>
            <a:r>
              <a:rPr sz="2000" spc="-35" dirty="0">
                <a:solidFill>
                  <a:srgbClr val="404040"/>
                </a:solidFill>
                <a:latin typeface="Times New Roman"/>
                <a:cs typeface="Times New Roman"/>
              </a:rPr>
              <a:t> </a:t>
            </a:r>
            <a:r>
              <a:rPr sz="2000" dirty="0">
                <a:solidFill>
                  <a:srgbClr val="404040"/>
                </a:solidFill>
                <a:latin typeface="Times New Roman"/>
                <a:cs typeface="Times New Roman"/>
              </a:rPr>
              <a:t>Mogadishu</a:t>
            </a:r>
            <a:r>
              <a:rPr sz="2000" spc="-45" dirty="0">
                <a:solidFill>
                  <a:srgbClr val="404040"/>
                </a:solidFill>
                <a:latin typeface="Times New Roman"/>
                <a:cs typeface="Times New Roman"/>
              </a:rPr>
              <a:t> </a:t>
            </a:r>
            <a:r>
              <a:rPr sz="2000" dirty="0">
                <a:solidFill>
                  <a:srgbClr val="404040"/>
                </a:solidFill>
                <a:latin typeface="Times New Roman"/>
                <a:cs typeface="Times New Roman"/>
              </a:rPr>
              <a:t>due</a:t>
            </a:r>
            <a:r>
              <a:rPr sz="2000" spc="-50" dirty="0">
                <a:solidFill>
                  <a:srgbClr val="404040"/>
                </a:solidFill>
                <a:latin typeface="Times New Roman"/>
                <a:cs typeface="Times New Roman"/>
              </a:rPr>
              <a:t> </a:t>
            </a:r>
            <a:r>
              <a:rPr sz="2000" dirty="0">
                <a:solidFill>
                  <a:srgbClr val="404040"/>
                </a:solidFill>
                <a:latin typeface="Times New Roman"/>
                <a:cs typeface="Times New Roman"/>
              </a:rPr>
              <a:t>to</a:t>
            </a:r>
            <a:r>
              <a:rPr sz="2000" spc="-40" dirty="0">
                <a:solidFill>
                  <a:srgbClr val="404040"/>
                </a:solidFill>
                <a:latin typeface="Times New Roman"/>
                <a:cs typeface="Times New Roman"/>
              </a:rPr>
              <a:t> </a:t>
            </a:r>
            <a:r>
              <a:rPr sz="2000" dirty="0">
                <a:solidFill>
                  <a:srgbClr val="404040"/>
                </a:solidFill>
                <a:latin typeface="Times New Roman"/>
                <a:cs typeface="Times New Roman"/>
              </a:rPr>
              <a:t>seasonal</a:t>
            </a:r>
            <a:r>
              <a:rPr sz="2000" spc="-35" dirty="0">
                <a:solidFill>
                  <a:srgbClr val="404040"/>
                </a:solidFill>
                <a:latin typeface="Times New Roman"/>
                <a:cs typeface="Times New Roman"/>
              </a:rPr>
              <a:t> </a:t>
            </a:r>
            <a:r>
              <a:rPr sz="2000" dirty="0">
                <a:solidFill>
                  <a:srgbClr val="404040"/>
                </a:solidFill>
                <a:latin typeface="Times New Roman"/>
                <a:cs typeface="Times New Roman"/>
              </a:rPr>
              <a:t>heavy</a:t>
            </a:r>
            <a:r>
              <a:rPr sz="2000" spc="-40" dirty="0">
                <a:solidFill>
                  <a:srgbClr val="404040"/>
                </a:solidFill>
                <a:latin typeface="Times New Roman"/>
                <a:cs typeface="Times New Roman"/>
              </a:rPr>
              <a:t> </a:t>
            </a:r>
            <a:r>
              <a:rPr sz="2000" dirty="0">
                <a:solidFill>
                  <a:srgbClr val="404040"/>
                </a:solidFill>
                <a:latin typeface="Times New Roman"/>
                <a:cs typeface="Times New Roman"/>
              </a:rPr>
              <a:t>rainfall</a:t>
            </a:r>
            <a:r>
              <a:rPr sz="2000" spc="-20" dirty="0">
                <a:solidFill>
                  <a:srgbClr val="404040"/>
                </a:solidFill>
                <a:latin typeface="Times New Roman"/>
                <a:cs typeface="Times New Roman"/>
              </a:rPr>
              <a:t> </a:t>
            </a:r>
            <a:r>
              <a:rPr sz="2000" spc="-25" dirty="0">
                <a:solidFill>
                  <a:srgbClr val="404040"/>
                </a:solidFill>
                <a:latin typeface="Times New Roman"/>
                <a:cs typeface="Times New Roman"/>
              </a:rPr>
              <a:t>and </a:t>
            </a:r>
            <a:r>
              <a:rPr sz="2000" dirty="0">
                <a:solidFill>
                  <a:srgbClr val="404040"/>
                </a:solidFill>
                <a:latin typeface="Times New Roman"/>
                <a:cs typeface="Times New Roman"/>
              </a:rPr>
              <a:t>inadequate</a:t>
            </a:r>
            <a:r>
              <a:rPr sz="2000" spc="-35" dirty="0">
                <a:solidFill>
                  <a:srgbClr val="404040"/>
                </a:solidFill>
                <a:latin typeface="Times New Roman"/>
                <a:cs typeface="Times New Roman"/>
              </a:rPr>
              <a:t> </a:t>
            </a:r>
            <a:r>
              <a:rPr sz="2000" dirty="0">
                <a:solidFill>
                  <a:srgbClr val="404040"/>
                </a:solidFill>
                <a:latin typeface="Times New Roman"/>
                <a:cs typeface="Times New Roman"/>
              </a:rPr>
              <a:t>existing</a:t>
            </a:r>
            <a:r>
              <a:rPr sz="2000" spc="-30" dirty="0">
                <a:solidFill>
                  <a:srgbClr val="404040"/>
                </a:solidFill>
                <a:latin typeface="Times New Roman"/>
                <a:cs typeface="Times New Roman"/>
              </a:rPr>
              <a:t> </a:t>
            </a:r>
            <a:r>
              <a:rPr sz="2000" dirty="0">
                <a:solidFill>
                  <a:srgbClr val="404040"/>
                </a:solidFill>
                <a:latin typeface="Times New Roman"/>
                <a:cs typeface="Times New Roman"/>
              </a:rPr>
              <a:t>drainage</a:t>
            </a:r>
            <a:r>
              <a:rPr sz="2000" spc="-30" dirty="0">
                <a:solidFill>
                  <a:srgbClr val="404040"/>
                </a:solidFill>
                <a:latin typeface="Times New Roman"/>
                <a:cs typeface="Times New Roman"/>
              </a:rPr>
              <a:t> </a:t>
            </a:r>
            <a:r>
              <a:rPr sz="2000" spc="-10" dirty="0">
                <a:solidFill>
                  <a:srgbClr val="404040"/>
                </a:solidFill>
                <a:latin typeface="Times New Roman"/>
                <a:cs typeface="Times New Roman"/>
              </a:rPr>
              <a:t>infrastructure</a:t>
            </a:r>
            <a:r>
              <a:rPr sz="1600" spc="-10" dirty="0">
                <a:solidFill>
                  <a:srgbClr val="404040"/>
                </a:solidFill>
                <a:latin typeface="Times New Roman"/>
                <a:cs typeface="Times New Roman"/>
              </a:rPr>
              <a:t>.</a:t>
            </a:r>
            <a:endParaRPr sz="1600" dirty="0">
              <a:latin typeface="Times New Roman"/>
              <a:cs typeface="Times New Roman"/>
            </a:endParaRPr>
          </a:p>
        </p:txBody>
      </p:sp>
      <p:grpSp>
        <p:nvGrpSpPr>
          <p:cNvPr id="4" name="object 4"/>
          <p:cNvGrpSpPr/>
          <p:nvPr/>
        </p:nvGrpSpPr>
        <p:grpSpPr>
          <a:xfrm>
            <a:off x="704087" y="4334255"/>
            <a:ext cx="8240395" cy="2251075"/>
            <a:chOff x="704087" y="4334255"/>
            <a:chExt cx="8240395" cy="2251075"/>
          </a:xfrm>
        </p:grpSpPr>
        <p:pic>
          <p:nvPicPr>
            <p:cNvPr id="5" name="object 5"/>
            <p:cNvPicPr/>
            <p:nvPr/>
          </p:nvPicPr>
          <p:blipFill>
            <a:blip r:embed="rId2" cstate="print"/>
            <a:stretch>
              <a:fillRect/>
            </a:stretch>
          </p:blipFill>
          <p:spPr>
            <a:xfrm>
              <a:off x="704087" y="4501895"/>
              <a:ext cx="3165348" cy="2083308"/>
            </a:xfrm>
            <a:prstGeom prst="rect">
              <a:avLst/>
            </a:prstGeom>
          </p:spPr>
        </p:pic>
        <p:pic>
          <p:nvPicPr>
            <p:cNvPr id="6" name="object 6"/>
            <p:cNvPicPr/>
            <p:nvPr/>
          </p:nvPicPr>
          <p:blipFill>
            <a:blip r:embed="rId3" cstate="print"/>
            <a:stretch>
              <a:fillRect/>
            </a:stretch>
          </p:blipFill>
          <p:spPr>
            <a:xfrm>
              <a:off x="5876543" y="4334255"/>
              <a:ext cx="3067811" cy="2250948"/>
            </a:xfrm>
            <a:prstGeom prst="rect">
              <a:avLst/>
            </a:prstGeom>
          </p:spPr>
        </p:pic>
        <p:sp>
          <p:nvSpPr>
            <p:cNvPr id="7" name="object 7"/>
            <p:cNvSpPr/>
            <p:nvPr/>
          </p:nvSpPr>
          <p:spPr>
            <a:xfrm>
              <a:off x="3870198" y="5228081"/>
              <a:ext cx="1713230" cy="466725"/>
            </a:xfrm>
            <a:custGeom>
              <a:avLst/>
              <a:gdLst/>
              <a:ahLst/>
              <a:cxnLst/>
              <a:rect l="l" t="t" r="r" b="b"/>
              <a:pathLst>
                <a:path w="1713229" h="466725">
                  <a:moveTo>
                    <a:pt x="1479803" y="0"/>
                  </a:moveTo>
                  <a:lnTo>
                    <a:pt x="1479803" y="116586"/>
                  </a:lnTo>
                  <a:lnTo>
                    <a:pt x="0" y="116586"/>
                  </a:lnTo>
                  <a:lnTo>
                    <a:pt x="0" y="349758"/>
                  </a:lnTo>
                  <a:lnTo>
                    <a:pt x="1479803" y="349758"/>
                  </a:lnTo>
                  <a:lnTo>
                    <a:pt x="1479803" y="466344"/>
                  </a:lnTo>
                  <a:lnTo>
                    <a:pt x="1712976" y="233172"/>
                  </a:lnTo>
                  <a:lnTo>
                    <a:pt x="1479803" y="0"/>
                  </a:lnTo>
                  <a:close/>
                </a:path>
              </a:pathLst>
            </a:custGeom>
            <a:solidFill>
              <a:srgbClr val="B31166"/>
            </a:solidFill>
          </p:spPr>
          <p:txBody>
            <a:bodyPr wrap="square" lIns="0" tIns="0" rIns="0" bIns="0" rtlCol="0"/>
            <a:lstStyle/>
            <a:p>
              <a:endParaRPr/>
            </a:p>
          </p:txBody>
        </p:sp>
        <p:sp>
          <p:nvSpPr>
            <p:cNvPr id="8" name="object 8"/>
            <p:cNvSpPr/>
            <p:nvPr/>
          </p:nvSpPr>
          <p:spPr>
            <a:xfrm>
              <a:off x="3870198" y="5228081"/>
              <a:ext cx="1713230" cy="466725"/>
            </a:xfrm>
            <a:custGeom>
              <a:avLst/>
              <a:gdLst/>
              <a:ahLst/>
              <a:cxnLst/>
              <a:rect l="l" t="t" r="r" b="b"/>
              <a:pathLst>
                <a:path w="1713229" h="466725">
                  <a:moveTo>
                    <a:pt x="0" y="349758"/>
                  </a:moveTo>
                  <a:lnTo>
                    <a:pt x="1479803" y="349758"/>
                  </a:lnTo>
                  <a:lnTo>
                    <a:pt x="1479803" y="466344"/>
                  </a:lnTo>
                  <a:lnTo>
                    <a:pt x="1712976" y="233172"/>
                  </a:lnTo>
                  <a:lnTo>
                    <a:pt x="1479803" y="0"/>
                  </a:lnTo>
                  <a:lnTo>
                    <a:pt x="1479803" y="116586"/>
                  </a:lnTo>
                  <a:lnTo>
                    <a:pt x="0" y="116586"/>
                  </a:lnTo>
                  <a:lnTo>
                    <a:pt x="0" y="349758"/>
                  </a:lnTo>
                  <a:close/>
                </a:path>
              </a:pathLst>
            </a:custGeom>
            <a:ln w="19812">
              <a:solidFill>
                <a:srgbClr val="830948"/>
              </a:solidFill>
            </a:ln>
          </p:spPr>
          <p:txBody>
            <a:bodyPr wrap="square" lIns="0" tIns="0" rIns="0" bIns="0" rtlCol="0"/>
            <a:lstStyle/>
            <a:p>
              <a:endParaRPr/>
            </a:p>
          </p:txBody>
        </p:sp>
      </p:grpSp>
    </p:spTree>
    <p:extLst>
      <p:ext uri="{BB962C8B-B14F-4D97-AF65-F5344CB8AC3E}">
        <p14:creationId xmlns:p14="http://schemas.microsoft.com/office/powerpoint/2010/main" val="2521777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3143250" y="1010745"/>
            <a:ext cx="4667250" cy="443070"/>
          </a:xfrm>
          <a:prstGeom prst="rect">
            <a:avLst/>
          </a:prstGeom>
        </p:spPr>
        <p:txBody>
          <a:bodyPr vert="horz" wrap="square" lIns="0" tIns="12065" rIns="0" bIns="0" rtlCol="0">
            <a:spAutoFit/>
          </a:bodyPr>
          <a:lstStyle/>
          <a:p>
            <a:pPr marL="12700">
              <a:lnSpc>
                <a:spcPct val="100000"/>
              </a:lnSpc>
              <a:spcBef>
                <a:spcPts val="95"/>
              </a:spcBef>
            </a:pPr>
            <a:r>
              <a:rPr lang="en-US" sz="2800" dirty="0" smtClean="0">
                <a:solidFill>
                  <a:srgbClr val="00B0F0"/>
                </a:solidFill>
              </a:rPr>
              <a:t>1.</a:t>
            </a:r>
            <a:r>
              <a:rPr sz="2800" dirty="0" smtClean="0">
                <a:solidFill>
                  <a:srgbClr val="00B0F0"/>
                </a:solidFill>
              </a:rPr>
              <a:t>2</a:t>
            </a:r>
            <a:r>
              <a:rPr sz="2800" dirty="0">
                <a:solidFill>
                  <a:srgbClr val="00B0F0"/>
                </a:solidFill>
              </a:rPr>
              <a:t>.</a:t>
            </a:r>
            <a:r>
              <a:rPr sz="2800" spc="-90" dirty="0">
                <a:solidFill>
                  <a:srgbClr val="00B0F0"/>
                </a:solidFill>
              </a:rPr>
              <a:t> </a:t>
            </a:r>
            <a:r>
              <a:rPr sz="2800" dirty="0">
                <a:solidFill>
                  <a:srgbClr val="00B0F0"/>
                </a:solidFill>
              </a:rPr>
              <a:t>Title</a:t>
            </a:r>
            <a:r>
              <a:rPr sz="2800" spc="-50" dirty="0">
                <a:solidFill>
                  <a:srgbClr val="00B0F0"/>
                </a:solidFill>
              </a:rPr>
              <a:t> </a:t>
            </a:r>
            <a:r>
              <a:rPr sz="2800" dirty="0">
                <a:solidFill>
                  <a:srgbClr val="00B0F0"/>
                </a:solidFill>
              </a:rPr>
              <a:t>of</a:t>
            </a:r>
            <a:r>
              <a:rPr sz="2800" spc="-35" dirty="0">
                <a:solidFill>
                  <a:srgbClr val="00B0F0"/>
                </a:solidFill>
              </a:rPr>
              <a:t> </a:t>
            </a:r>
            <a:r>
              <a:rPr sz="2800" dirty="0">
                <a:solidFill>
                  <a:srgbClr val="00B0F0"/>
                </a:solidFill>
              </a:rPr>
              <a:t>the</a:t>
            </a:r>
            <a:r>
              <a:rPr sz="2800" spc="-35" dirty="0">
                <a:solidFill>
                  <a:srgbClr val="00B0F0"/>
                </a:solidFill>
              </a:rPr>
              <a:t> </a:t>
            </a:r>
            <a:r>
              <a:rPr sz="2800" spc="-10" dirty="0">
                <a:solidFill>
                  <a:srgbClr val="00B0F0"/>
                </a:solidFill>
              </a:rPr>
              <a:t>Project</a:t>
            </a:r>
            <a:endParaRPr sz="2800" dirty="0">
              <a:solidFill>
                <a:srgbClr val="00B0F0"/>
              </a:solidFill>
            </a:endParaRPr>
          </a:p>
        </p:txBody>
      </p:sp>
      <p:sp>
        <p:nvSpPr>
          <p:cNvPr id="3" name="object 3"/>
          <p:cNvSpPr txBox="1"/>
          <p:nvPr/>
        </p:nvSpPr>
        <p:spPr>
          <a:xfrm>
            <a:off x="1149667" y="1963292"/>
            <a:ext cx="8654415" cy="1854200"/>
          </a:xfrm>
          <a:prstGeom prst="rect">
            <a:avLst/>
          </a:prstGeom>
        </p:spPr>
        <p:txBody>
          <a:bodyPr vert="horz" wrap="square" lIns="0" tIns="12065" rIns="0" bIns="0" rtlCol="0">
            <a:spAutoFit/>
          </a:bodyPr>
          <a:lstStyle/>
          <a:p>
            <a:pPr marL="355600" marR="5080" indent="-342900">
              <a:lnSpc>
                <a:spcPct val="100000"/>
              </a:lnSpc>
              <a:spcBef>
                <a:spcPts val="95"/>
              </a:spcBef>
            </a:pPr>
            <a:r>
              <a:rPr sz="3200" dirty="0">
                <a:solidFill>
                  <a:srgbClr val="B31166"/>
                </a:solidFill>
                <a:latin typeface="Lucida Sans Unicode"/>
                <a:cs typeface="Lucida Sans Unicode"/>
              </a:rPr>
              <a:t>▶</a:t>
            </a:r>
            <a:r>
              <a:rPr sz="4000" dirty="0">
                <a:solidFill>
                  <a:srgbClr val="404040"/>
                </a:solidFill>
                <a:latin typeface="Times New Roman"/>
                <a:cs typeface="Times New Roman"/>
              </a:rPr>
              <a:t>Design</a:t>
            </a:r>
            <a:r>
              <a:rPr sz="4000" spc="-30" dirty="0">
                <a:solidFill>
                  <a:srgbClr val="404040"/>
                </a:solidFill>
                <a:latin typeface="Times New Roman"/>
                <a:cs typeface="Times New Roman"/>
              </a:rPr>
              <a:t> </a:t>
            </a:r>
            <a:r>
              <a:rPr sz="4000" dirty="0">
                <a:solidFill>
                  <a:srgbClr val="404040"/>
                </a:solidFill>
                <a:latin typeface="Times New Roman"/>
                <a:cs typeface="Times New Roman"/>
              </a:rPr>
              <a:t>of</a:t>
            </a:r>
            <a:r>
              <a:rPr sz="4000" spc="-5" dirty="0">
                <a:solidFill>
                  <a:srgbClr val="404040"/>
                </a:solidFill>
                <a:latin typeface="Times New Roman"/>
                <a:cs typeface="Times New Roman"/>
              </a:rPr>
              <a:t> </a:t>
            </a:r>
            <a:r>
              <a:rPr sz="4000" dirty="0">
                <a:solidFill>
                  <a:srgbClr val="404040"/>
                </a:solidFill>
                <a:latin typeface="Times New Roman"/>
                <a:cs typeface="Times New Roman"/>
              </a:rPr>
              <a:t>an</a:t>
            </a:r>
            <a:r>
              <a:rPr sz="4000" spc="-30" dirty="0">
                <a:solidFill>
                  <a:srgbClr val="404040"/>
                </a:solidFill>
                <a:latin typeface="Times New Roman"/>
                <a:cs typeface="Times New Roman"/>
              </a:rPr>
              <a:t> </a:t>
            </a:r>
            <a:r>
              <a:rPr sz="4000" dirty="0">
                <a:solidFill>
                  <a:srgbClr val="404040"/>
                </a:solidFill>
                <a:latin typeface="Times New Roman"/>
                <a:cs typeface="Times New Roman"/>
              </a:rPr>
              <a:t>Integrated</a:t>
            </a:r>
            <a:r>
              <a:rPr sz="4000" spc="-25" dirty="0">
                <a:solidFill>
                  <a:srgbClr val="404040"/>
                </a:solidFill>
                <a:latin typeface="Times New Roman"/>
                <a:cs typeface="Times New Roman"/>
              </a:rPr>
              <a:t> </a:t>
            </a:r>
            <a:r>
              <a:rPr sz="4000" spc="-10" dirty="0">
                <a:solidFill>
                  <a:srgbClr val="404040"/>
                </a:solidFill>
                <a:latin typeface="Times New Roman"/>
                <a:cs typeface="Times New Roman"/>
              </a:rPr>
              <a:t>Drainage </a:t>
            </a:r>
            <a:r>
              <a:rPr sz="4000" dirty="0">
                <a:solidFill>
                  <a:srgbClr val="404040"/>
                </a:solidFill>
                <a:latin typeface="Times New Roman"/>
                <a:cs typeface="Times New Roman"/>
              </a:rPr>
              <a:t>System</a:t>
            </a:r>
            <a:r>
              <a:rPr sz="4000" spc="-100" dirty="0">
                <a:solidFill>
                  <a:srgbClr val="404040"/>
                </a:solidFill>
                <a:latin typeface="Times New Roman"/>
                <a:cs typeface="Times New Roman"/>
              </a:rPr>
              <a:t> </a:t>
            </a:r>
            <a:r>
              <a:rPr sz="4000" dirty="0">
                <a:solidFill>
                  <a:srgbClr val="404040"/>
                </a:solidFill>
                <a:latin typeface="Times New Roman"/>
                <a:cs typeface="Times New Roman"/>
              </a:rPr>
              <a:t>for</a:t>
            </a:r>
            <a:r>
              <a:rPr sz="4000" spc="-70" dirty="0">
                <a:solidFill>
                  <a:srgbClr val="404040"/>
                </a:solidFill>
                <a:latin typeface="Times New Roman"/>
                <a:cs typeface="Times New Roman"/>
              </a:rPr>
              <a:t> </a:t>
            </a:r>
            <a:r>
              <a:rPr sz="4000" dirty="0">
                <a:solidFill>
                  <a:srgbClr val="404040"/>
                </a:solidFill>
                <a:latin typeface="Times New Roman"/>
                <a:cs typeface="Times New Roman"/>
              </a:rPr>
              <a:t>Flood</a:t>
            </a:r>
            <a:r>
              <a:rPr sz="4000" spc="-65" dirty="0">
                <a:solidFill>
                  <a:srgbClr val="404040"/>
                </a:solidFill>
                <a:latin typeface="Times New Roman"/>
                <a:cs typeface="Times New Roman"/>
              </a:rPr>
              <a:t> </a:t>
            </a:r>
            <a:r>
              <a:rPr sz="4000" dirty="0">
                <a:solidFill>
                  <a:srgbClr val="404040"/>
                </a:solidFill>
                <a:latin typeface="Times New Roman"/>
                <a:cs typeface="Times New Roman"/>
              </a:rPr>
              <a:t>Control</a:t>
            </a:r>
            <a:r>
              <a:rPr sz="4000" spc="-70" dirty="0">
                <a:solidFill>
                  <a:srgbClr val="404040"/>
                </a:solidFill>
                <a:latin typeface="Times New Roman"/>
                <a:cs typeface="Times New Roman"/>
              </a:rPr>
              <a:t> </a:t>
            </a:r>
            <a:r>
              <a:rPr sz="4000" dirty="0">
                <a:solidFill>
                  <a:srgbClr val="404040"/>
                </a:solidFill>
                <a:latin typeface="Times New Roman"/>
                <a:cs typeface="Times New Roman"/>
              </a:rPr>
              <a:t>in</a:t>
            </a:r>
            <a:r>
              <a:rPr sz="4000" spc="-45" dirty="0">
                <a:solidFill>
                  <a:srgbClr val="404040"/>
                </a:solidFill>
                <a:latin typeface="Times New Roman"/>
                <a:cs typeface="Times New Roman"/>
              </a:rPr>
              <a:t> </a:t>
            </a:r>
            <a:r>
              <a:rPr sz="4000" spc="-20" dirty="0">
                <a:solidFill>
                  <a:srgbClr val="404040"/>
                </a:solidFill>
                <a:latin typeface="Times New Roman"/>
                <a:cs typeface="Times New Roman"/>
              </a:rPr>
              <a:t>Daalo</a:t>
            </a:r>
            <a:r>
              <a:rPr sz="4000" spc="-229" dirty="0">
                <a:solidFill>
                  <a:srgbClr val="404040"/>
                </a:solidFill>
                <a:latin typeface="Times New Roman"/>
                <a:cs typeface="Times New Roman"/>
              </a:rPr>
              <a:t> </a:t>
            </a:r>
            <a:r>
              <a:rPr sz="4000" spc="-10" dirty="0">
                <a:solidFill>
                  <a:srgbClr val="404040"/>
                </a:solidFill>
                <a:latin typeface="Times New Roman"/>
                <a:cs typeface="Times New Roman"/>
              </a:rPr>
              <a:t>Area, </a:t>
            </a:r>
            <a:r>
              <a:rPr sz="4000" dirty="0">
                <a:solidFill>
                  <a:srgbClr val="404040"/>
                </a:solidFill>
                <a:latin typeface="Times New Roman"/>
                <a:cs typeface="Times New Roman"/>
              </a:rPr>
              <a:t>Mogadishu,</a:t>
            </a:r>
            <a:r>
              <a:rPr sz="4000" spc="-190" dirty="0">
                <a:solidFill>
                  <a:srgbClr val="404040"/>
                </a:solidFill>
                <a:latin typeface="Times New Roman"/>
                <a:cs typeface="Times New Roman"/>
              </a:rPr>
              <a:t> </a:t>
            </a:r>
            <a:r>
              <a:rPr sz="4000" spc="-10" dirty="0">
                <a:solidFill>
                  <a:srgbClr val="404040"/>
                </a:solidFill>
                <a:latin typeface="Times New Roman"/>
                <a:cs typeface="Times New Roman"/>
              </a:rPr>
              <a:t>Somalia</a:t>
            </a:r>
            <a:r>
              <a:rPr sz="1600" spc="-10" dirty="0">
                <a:solidFill>
                  <a:srgbClr val="404040"/>
                </a:solidFill>
                <a:latin typeface="Times New Roman"/>
                <a:cs typeface="Times New Roman"/>
              </a:rPr>
              <a:t>.”</a:t>
            </a:r>
            <a:endParaRPr sz="1600" dirty="0">
              <a:latin typeface="Times New Roman"/>
              <a:cs typeface="Times New Roman"/>
            </a:endParaRPr>
          </a:p>
        </p:txBody>
      </p:sp>
    </p:spTree>
    <p:extLst>
      <p:ext uri="{BB962C8B-B14F-4D97-AF65-F5344CB8AC3E}">
        <p14:creationId xmlns:p14="http://schemas.microsoft.com/office/powerpoint/2010/main" val="629403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687877"/>
            <a:ext cx="10515600" cy="680058"/>
          </a:xfrm>
          <a:prstGeom prst="rect">
            <a:avLst/>
          </a:prstGeom>
        </p:spPr>
        <p:txBody>
          <a:bodyPr vert="horz" wrap="square" lIns="0" tIns="307721" rIns="0" bIns="0" rtlCol="0">
            <a:spAutoFit/>
          </a:bodyPr>
          <a:lstStyle/>
          <a:p>
            <a:pPr marL="485775">
              <a:lnSpc>
                <a:spcPct val="100000"/>
              </a:lnSpc>
              <a:spcBef>
                <a:spcPts val="100"/>
              </a:spcBef>
            </a:pPr>
            <a:r>
              <a:rPr lang="en-US" sz="2400" dirty="0" smtClean="0">
                <a:solidFill>
                  <a:srgbClr val="00B0F0"/>
                </a:solidFill>
              </a:rPr>
              <a:t>1.</a:t>
            </a:r>
            <a:r>
              <a:rPr sz="2400" dirty="0" smtClean="0">
                <a:solidFill>
                  <a:srgbClr val="00B0F0"/>
                </a:solidFill>
              </a:rPr>
              <a:t>3</a:t>
            </a:r>
            <a:r>
              <a:rPr sz="2400" dirty="0">
                <a:solidFill>
                  <a:srgbClr val="00B0F0"/>
                </a:solidFill>
              </a:rPr>
              <a:t>.</a:t>
            </a:r>
            <a:r>
              <a:rPr sz="2400" spc="-35" dirty="0">
                <a:solidFill>
                  <a:srgbClr val="00B0F0"/>
                </a:solidFill>
              </a:rPr>
              <a:t> </a:t>
            </a:r>
            <a:r>
              <a:rPr sz="2400" dirty="0">
                <a:solidFill>
                  <a:srgbClr val="00B0F0"/>
                </a:solidFill>
              </a:rPr>
              <a:t>Statement</a:t>
            </a:r>
            <a:r>
              <a:rPr sz="2400" spc="-30" dirty="0">
                <a:solidFill>
                  <a:srgbClr val="00B0F0"/>
                </a:solidFill>
              </a:rPr>
              <a:t> </a:t>
            </a:r>
            <a:r>
              <a:rPr sz="2400" dirty="0">
                <a:solidFill>
                  <a:srgbClr val="00B0F0"/>
                </a:solidFill>
              </a:rPr>
              <a:t>of</a:t>
            </a:r>
            <a:r>
              <a:rPr sz="2400" spc="-40" dirty="0">
                <a:solidFill>
                  <a:srgbClr val="00B0F0"/>
                </a:solidFill>
              </a:rPr>
              <a:t> </a:t>
            </a:r>
            <a:r>
              <a:rPr sz="2400" dirty="0">
                <a:solidFill>
                  <a:srgbClr val="00B0F0"/>
                </a:solidFill>
              </a:rPr>
              <a:t>the</a:t>
            </a:r>
            <a:r>
              <a:rPr sz="2400" spc="-30" dirty="0">
                <a:solidFill>
                  <a:srgbClr val="00B0F0"/>
                </a:solidFill>
              </a:rPr>
              <a:t> </a:t>
            </a:r>
            <a:r>
              <a:rPr sz="2400" spc="-10" dirty="0">
                <a:solidFill>
                  <a:srgbClr val="00B0F0"/>
                </a:solidFill>
              </a:rPr>
              <a:t>Problem</a:t>
            </a:r>
            <a:endParaRPr sz="2400" dirty="0">
              <a:solidFill>
                <a:srgbClr val="00B0F0"/>
              </a:solidFill>
            </a:endParaRPr>
          </a:p>
        </p:txBody>
      </p:sp>
      <p:sp>
        <p:nvSpPr>
          <p:cNvPr id="3" name="object 3"/>
          <p:cNvSpPr txBox="1"/>
          <p:nvPr/>
        </p:nvSpPr>
        <p:spPr>
          <a:xfrm>
            <a:off x="648716" y="1690688"/>
            <a:ext cx="7194804" cy="4752198"/>
          </a:xfrm>
          <a:prstGeom prst="rect">
            <a:avLst/>
          </a:prstGeom>
        </p:spPr>
        <p:txBody>
          <a:bodyPr vert="horz" wrap="square" lIns="0" tIns="12700" rIns="0" bIns="0" rtlCol="0">
            <a:spAutoFit/>
          </a:bodyPr>
          <a:lstStyle/>
          <a:p>
            <a:pPr marL="12700" marR="692150">
              <a:lnSpc>
                <a:spcPct val="151900"/>
              </a:lnSpc>
              <a:spcBef>
                <a:spcPts val="100"/>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Daalo</a:t>
            </a:r>
            <a:r>
              <a:rPr sz="1600" spc="-30" dirty="0">
                <a:solidFill>
                  <a:srgbClr val="404040"/>
                </a:solidFill>
                <a:latin typeface="Times New Roman"/>
                <a:cs typeface="Times New Roman"/>
              </a:rPr>
              <a:t> </a:t>
            </a:r>
            <a:r>
              <a:rPr sz="1600" dirty="0">
                <a:solidFill>
                  <a:srgbClr val="404040"/>
                </a:solidFill>
                <a:latin typeface="Times New Roman"/>
                <a:cs typeface="Times New Roman"/>
              </a:rPr>
              <a:t>area</a:t>
            </a:r>
            <a:r>
              <a:rPr sz="1600" spc="-35" dirty="0">
                <a:solidFill>
                  <a:srgbClr val="404040"/>
                </a:solidFill>
                <a:latin typeface="Times New Roman"/>
                <a:cs typeface="Times New Roman"/>
              </a:rPr>
              <a:t> </a:t>
            </a:r>
            <a:r>
              <a:rPr sz="1600" dirty="0">
                <a:solidFill>
                  <a:srgbClr val="404040"/>
                </a:solidFill>
                <a:latin typeface="Times New Roman"/>
                <a:cs typeface="Times New Roman"/>
              </a:rPr>
              <a:t>in</a:t>
            </a:r>
            <a:r>
              <a:rPr sz="1600" spc="-35" dirty="0">
                <a:solidFill>
                  <a:srgbClr val="404040"/>
                </a:solidFill>
                <a:latin typeface="Times New Roman"/>
                <a:cs typeface="Times New Roman"/>
              </a:rPr>
              <a:t> </a:t>
            </a:r>
            <a:r>
              <a:rPr sz="1600" dirty="0">
                <a:solidFill>
                  <a:srgbClr val="404040"/>
                </a:solidFill>
                <a:latin typeface="Times New Roman"/>
                <a:cs typeface="Times New Roman"/>
              </a:rPr>
              <a:t>Mogadishu</a:t>
            </a:r>
            <a:r>
              <a:rPr sz="1600" spc="-40" dirty="0">
                <a:solidFill>
                  <a:srgbClr val="404040"/>
                </a:solidFill>
                <a:latin typeface="Times New Roman"/>
                <a:cs typeface="Times New Roman"/>
              </a:rPr>
              <a:t> </a:t>
            </a:r>
            <a:r>
              <a:rPr sz="1600" dirty="0">
                <a:solidFill>
                  <a:srgbClr val="404040"/>
                </a:solidFill>
                <a:latin typeface="Times New Roman"/>
                <a:cs typeface="Times New Roman"/>
              </a:rPr>
              <a:t>experiences</a:t>
            </a:r>
            <a:r>
              <a:rPr sz="1600" spc="-15" dirty="0">
                <a:solidFill>
                  <a:srgbClr val="404040"/>
                </a:solidFill>
                <a:latin typeface="Times New Roman"/>
                <a:cs typeface="Times New Roman"/>
              </a:rPr>
              <a:t> </a:t>
            </a:r>
            <a:r>
              <a:rPr sz="1600" dirty="0">
                <a:solidFill>
                  <a:srgbClr val="404040"/>
                </a:solidFill>
                <a:latin typeface="Times New Roman"/>
                <a:cs typeface="Times New Roman"/>
              </a:rPr>
              <a:t>frequent</a:t>
            </a:r>
            <a:r>
              <a:rPr sz="1600" spc="-40" dirty="0">
                <a:solidFill>
                  <a:srgbClr val="404040"/>
                </a:solidFill>
                <a:latin typeface="Times New Roman"/>
                <a:cs typeface="Times New Roman"/>
              </a:rPr>
              <a:t> </a:t>
            </a:r>
            <a:r>
              <a:rPr sz="1600" dirty="0">
                <a:solidFill>
                  <a:srgbClr val="404040"/>
                </a:solidFill>
                <a:latin typeface="Times New Roman"/>
                <a:cs typeface="Times New Roman"/>
              </a:rPr>
              <a:t>flooding</a:t>
            </a:r>
            <a:r>
              <a:rPr sz="1600" spc="-55" dirty="0">
                <a:solidFill>
                  <a:srgbClr val="404040"/>
                </a:solidFill>
                <a:latin typeface="Times New Roman"/>
                <a:cs typeface="Times New Roman"/>
              </a:rPr>
              <a:t> </a:t>
            </a:r>
            <a:r>
              <a:rPr sz="1600" dirty="0">
                <a:solidFill>
                  <a:srgbClr val="404040"/>
                </a:solidFill>
                <a:latin typeface="Times New Roman"/>
                <a:cs typeface="Times New Roman"/>
              </a:rPr>
              <a:t>during</a:t>
            </a:r>
            <a:r>
              <a:rPr sz="1600" spc="-30" dirty="0">
                <a:solidFill>
                  <a:srgbClr val="404040"/>
                </a:solidFill>
                <a:latin typeface="Times New Roman"/>
                <a:cs typeface="Times New Roman"/>
              </a:rPr>
              <a:t> </a:t>
            </a:r>
            <a:r>
              <a:rPr sz="1600" dirty="0">
                <a:solidFill>
                  <a:srgbClr val="404040"/>
                </a:solidFill>
                <a:latin typeface="Times New Roman"/>
                <a:cs typeface="Times New Roman"/>
              </a:rPr>
              <a:t>the</a:t>
            </a:r>
            <a:r>
              <a:rPr sz="1600" spc="-35" dirty="0">
                <a:solidFill>
                  <a:srgbClr val="404040"/>
                </a:solidFill>
                <a:latin typeface="Times New Roman"/>
                <a:cs typeface="Times New Roman"/>
              </a:rPr>
              <a:t> </a:t>
            </a:r>
            <a:r>
              <a:rPr sz="1600" dirty="0">
                <a:solidFill>
                  <a:srgbClr val="404040"/>
                </a:solidFill>
                <a:latin typeface="Times New Roman"/>
                <a:cs typeface="Times New Roman"/>
              </a:rPr>
              <a:t>rainy</a:t>
            </a:r>
            <a:r>
              <a:rPr sz="1600" spc="-30" dirty="0">
                <a:solidFill>
                  <a:srgbClr val="404040"/>
                </a:solidFill>
                <a:latin typeface="Times New Roman"/>
                <a:cs typeface="Times New Roman"/>
              </a:rPr>
              <a:t> </a:t>
            </a:r>
            <a:r>
              <a:rPr sz="1600" spc="-10" dirty="0">
                <a:solidFill>
                  <a:srgbClr val="404040"/>
                </a:solidFill>
                <a:latin typeface="Times New Roman"/>
                <a:cs typeface="Times New Roman"/>
              </a:rPr>
              <a:t>seasons. </a:t>
            </a:r>
            <a:r>
              <a:rPr sz="1600" dirty="0">
                <a:solidFill>
                  <a:srgbClr val="404040"/>
                </a:solidFill>
                <a:latin typeface="Times New Roman"/>
                <a:cs typeface="Times New Roman"/>
              </a:rPr>
              <a:t>The</a:t>
            </a:r>
            <a:r>
              <a:rPr sz="1600" spc="-55" dirty="0">
                <a:solidFill>
                  <a:srgbClr val="404040"/>
                </a:solidFill>
                <a:latin typeface="Times New Roman"/>
                <a:cs typeface="Times New Roman"/>
              </a:rPr>
              <a:t> </a:t>
            </a:r>
            <a:r>
              <a:rPr sz="1600" dirty="0">
                <a:solidFill>
                  <a:srgbClr val="404040"/>
                </a:solidFill>
                <a:latin typeface="Times New Roman"/>
                <a:cs typeface="Times New Roman"/>
              </a:rPr>
              <a:t>main</a:t>
            </a:r>
            <a:r>
              <a:rPr sz="1600" spc="-15" dirty="0">
                <a:solidFill>
                  <a:srgbClr val="404040"/>
                </a:solidFill>
                <a:latin typeface="Times New Roman"/>
                <a:cs typeface="Times New Roman"/>
              </a:rPr>
              <a:t> </a:t>
            </a:r>
            <a:r>
              <a:rPr sz="1600" dirty="0">
                <a:solidFill>
                  <a:srgbClr val="404040"/>
                </a:solidFill>
                <a:latin typeface="Times New Roman"/>
                <a:cs typeface="Times New Roman"/>
              </a:rPr>
              <a:t>problems</a:t>
            </a:r>
            <a:r>
              <a:rPr sz="1600" spc="-20" dirty="0">
                <a:solidFill>
                  <a:srgbClr val="404040"/>
                </a:solidFill>
                <a:latin typeface="Times New Roman"/>
                <a:cs typeface="Times New Roman"/>
              </a:rPr>
              <a:t> </a:t>
            </a:r>
            <a:r>
              <a:rPr sz="1600" spc="-10" dirty="0">
                <a:solidFill>
                  <a:srgbClr val="404040"/>
                </a:solidFill>
                <a:latin typeface="Times New Roman"/>
                <a:cs typeface="Times New Roman"/>
              </a:rPr>
              <a:t>include:</a:t>
            </a:r>
            <a:endParaRPr sz="1600" dirty="0">
              <a:latin typeface="Times New Roman"/>
              <a:cs typeface="Times New Roman"/>
            </a:endParaRPr>
          </a:p>
          <a:p>
            <a:pPr marL="12700">
              <a:lnSpc>
                <a:spcPct val="100000"/>
              </a:lnSpc>
              <a:spcBef>
                <a:spcPts val="994"/>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Lack</a:t>
            </a:r>
            <a:r>
              <a:rPr sz="1600" spc="-30" dirty="0">
                <a:solidFill>
                  <a:srgbClr val="404040"/>
                </a:solidFill>
                <a:latin typeface="Times New Roman"/>
                <a:cs typeface="Times New Roman"/>
              </a:rPr>
              <a:t> </a:t>
            </a:r>
            <a:r>
              <a:rPr sz="1600" dirty="0">
                <a:solidFill>
                  <a:srgbClr val="404040"/>
                </a:solidFill>
                <a:latin typeface="Times New Roman"/>
                <a:cs typeface="Times New Roman"/>
              </a:rPr>
              <a:t>of</a:t>
            </a:r>
            <a:r>
              <a:rPr sz="1600" spc="-30" dirty="0">
                <a:solidFill>
                  <a:srgbClr val="404040"/>
                </a:solidFill>
                <a:latin typeface="Times New Roman"/>
                <a:cs typeface="Times New Roman"/>
              </a:rPr>
              <a:t> </a:t>
            </a:r>
            <a:r>
              <a:rPr sz="1600" dirty="0">
                <a:solidFill>
                  <a:srgbClr val="404040"/>
                </a:solidFill>
                <a:latin typeface="Times New Roman"/>
                <a:cs typeface="Times New Roman"/>
              </a:rPr>
              <a:t>properly</a:t>
            </a:r>
            <a:r>
              <a:rPr sz="1600" spc="-25" dirty="0">
                <a:solidFill>
                  <a:srgbClr val="404040"/>
                </a:solidFill>
                <a:latin typeface="Times New Roman"/>
                <a:cs typeface="Times New Roman"/>
              </a:rPr>
              <a:t> </a:t>
            </a:r>
            <a:r>
              <a:rPr sz="1600" dirty="0">
                <a:solidFill>
                  <a:srgbClr val="404040"/>
                </a:solidFill>
                <a:latin typeface="Times New Roman"/>
                <a:cs typeface="Times New Roman"/>
              </a:rPr>
              <a:t>designed</a:t>
            </a:r>
            <a:r>
              <a:rPr sz="1600" spc="-30" dirty="0">
                <a:solidFill>
                  <a:srgbClr val="404040"/>
                </a:solidFill>
                <a:latin typeface="Times New Roman"/>
                <a:cs typeface="Times New Roman"/>
              </a:rPr>
              <a:t> </a:t>
            </a:r>
            <a:r>
              <a:rPr sz="1600" dirty="0">
                <a:solidFill>
                  <a:srgbClr val="404040"/>
                </a:solidFill>
                <a:latin typeface="Times New Roman"/>
                <a:cs typeface="Times New Roman"/>
              </a:rPr>
              <a:t>storm</a:t>
            </a:r>
            <a:r>
              <a:rPr sz="1600" spc="-30" dirty="0">
                <a:solidFill>
                  <a:srgbClr val="404040"/>
                </a:solidFill>
                <a:latin typeface="Times New Roman"/>
                <a:cs typeface="Times New Roman"/>
              </a:rPr>
              <a:t> </a:t>
            </a:r>
            <a:r>
              <a:rPr sz="1600" dirty="0">
                <a:solidFill>
                  <a:srgbClr val="404040"/>
                </a:solidFill>
                <a:latin typeface="Times New Roman"/>
                <a:cs typeface="Times New Roman"/>
              </a:rPr>
              <a:t>water</a:t>
            </a:r>
            <a:r>
              <a:rPr sz="1600" spc="-15" dirty="0">
                <a:solidFill>
                  <a:srgbClr val="404040"/>
                </a:solidFill>
                <a:latin typeface="Times New Roman"/>
                <a:cs typeface="Times New Roman"/>
              </a:rPr>
              <a:t> </a:t>
            </a:r>
            <a:r>
              <a:rPr sz="1600" dirty="0">
                <a:solidFill>
                  <a:srgbClr val="404040"/>
                </a:solidFill>
                <a:latin typeface="Times New Roman"/>
                <a:cs typeface="Times New Roman"/>
              </a:rPr>
              <a:t>drainage</a:t>
            </a:r>
            <a:r>
              <a:rPr sz="1600" spc="-20" dirty="0">
                <a:solidFill>
                  <a:srgbClr val="404040"/>
                </a:solidFill>
                <a:latin typeface="Times New Roman"/>
                <a:cs typeface="Times New Roman"/>
              </a:rPr>
              <a:t> </a:t>
            </a:r>
            <a:r>
              <a:rPr sz="1600" spc="-10" dirty="0">
                <a:solidFill>
                  <a:srgbClr val="404040"/>
                </a:solidFill>
                <a:latin typeface="Times New Roman"/>
                <a:cs typeface="Times New Roman"/>
              </a:rPr>
              <a:t>systems</a:t>
            </a:r>
            <a:endParaRPr sz="1600" dirty="0">
              <a:latin typeface="Times New Roman"/>
              <a:cs typeface="Times New Roman"/>
            </a:endParaRPr>
          </a:p>
          <a:p>
            <a:pPr marL="12700">
              <a:lnSpc>
                <a:spcPct val="100000"/>
              </a:lnSpc>
              <a:spcBef>
                <a:spcPts val="1010"/>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Blocked</a:t>
            </a:r>
            <a:r>
              <a:rPr sz="1600" spc="-45" dirty="0">
                <a:solidFill>
                  <a:srgbClr val="404040"/>
                </a:solidFill>
                <a:latin typeface="Times New Roman"/>
                <a:cs typeface="Times New Roman"/>
              </a:rPr>
              <a:t> </a:t>
            </a:r>
            <a:r>
              <a:rPr sz="1600" dirty="0">
                <a:solidFill>
                  <a:srgbClr val="404040"/>
                </a:solidFill>
                <a:latin typeface="Times New Roman"/>
                <a:cs typeface="Times New Roman"/>
              </a:rPr>
              <a:t>or</a:t>
            </a:r>
            <a:r>
              <a:rPr sz="1600" spc="-40" dirty="0">
                <a:solidFill>
                  <a:srgbClr val="404040"/>
                </a:solidFill>
                <a:latin typeface="Times New Roman"/>
                <a:cs typeface="Times New Roman"/>
              </a:rPr>
              <a:t> </a:t>
            </a:r>
            <a:r>
              <a:rPr sz="1600" dirty="0">
                <a:solidFill>
                  <a:srgbClr val="404040"/>
                </a:solidFill>
                <a:latin typeface="Times New Roman"/>
                <a:cs typeface="Times New Roman"/>
              </a:rPr>
              <a:t>undersized</a:t>
            </a:r>
            <a:r>
              <a:rPr sz="1600" spc="-40" dirty="0">
                <a:solidFill>
                  <a:srgbClr val="404040"/>
                </a:solidFill>
                <a:latin typeface="Times New Roman"/>
                <a:cs typeface="Times New Roman"/>
              </a:rPr>
              <a:t> </a:t>
            </a:r>
            <a:r>
              <a:rPr sz="1600" dirty="0">
                <a:solidFill>
                  <a:srgbClr val="404040"/>
                </a:solidFill>
                <a:latin typeface="Times New Roman"/>
                <a:cs typeface="Times New Roman"/>
              </a:rPr>
              <a:t>drainage</a:t>
            </a:r>
            <a:r>
              <a:rPr sz="1600" spc="-30" dirty="0">
                <a:solidFill>
                  <a:srgbClr val="404040"/>
                </a:solidFill>
                <a:latin typeface="Times New Roman"/>
                <a:cs typeface="Times New Roman"/>
              </a:rPr>
              <a:t> </a:t>
            </a:r>
            <a:r>
              <a:rPr sz="1600" spc="-10" dirty="0">
                <a:solidFill>
                  <a:srgbClr val="404040"/>
                </a:solidFill>
                <a:latin typeface="Times New Roman"/>
                <a:cs typeface="Times New Roman"/>
              </a:rPr>
              <a:t>channels</a:t>
            </a:r>
            <a:endParaRPr sz="1600" dirty="0">
              <a:latin typeface="Times New Roman"/>
              <a:cs typeface="Times New Roman"/>
            </a:endParaRPr>
          </a:p>
          <a:p>
            <a:pPr marL="12700">
              <a:lnSpc>
                <a:spcPct val="100000"/>
              </a:lnSpc>
              <a:spcBef>
                <a:spcPts val="994"/>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Poor</a:t>
            </a:r>
            <a:r>
              <a:rPr sz="1600" spc="-55" dirty="0">
                <a:solidFill>
                  <a:srgbClr val="404040"/>
                </a:solidFill>
                <a:latin typeface="Times New Roman"/>
                <a:cs typeface="Times New Roman"/>
              </a:rPr>
              <a:t> </a:t>
            </a:r>
            <a:r>
              <a:rPr sz="1600" dirty="0">
                <a:solidFill>
                  <a:srgbClr val="404040"/>
                </a:solidFill>
                <a:latin typeface="Times New Roman"/>
                <a:cs typeface="Times New Roman"/>
              </a:rPr>
              <a:t>waste</a:t>
            </a:r>
            <a:r>
              <a:rPr sz="1600" spc="-25" dirty="0">
                <a:solidFill>
                  <a:srgbClr val="404040"/>
                </a:solidFill>
                <a:latin typeface="Times New Roman"/>
                <a:cs typeface="Times New Roman"/>
              </a:rPr>
              <a:t> </a:t>
            </a:r>
            <a:r>
              <a:rPr sz="1600" dirty="0">
                <a:solidFill>
                  <a:srgbClr val="404040"/>
                </a:solidFill>
                <a:latin typeface="Times New Roman"/>
                <a:cs typeface="Times New Roman"/>
              </a:rPr>
              <a:t>management</a:t>
            </a:r>
            <a:r>
              <a:rPr sz="1600" spc="15" dirty="0">
                <a:solidFill>
                  <a:srgbClr val="404040"/>
                </a:solidFill>
                <a:latin typeface="Times New Roman"/>
                <a:cs typeface="Times New Roman"/>
              </a:rPr>
              <a:t> </a:t>
            </a:r>
            <a:r>
              <a:rPr sz="1600" dirty="0">
                <a:solidFill>
                  <a:srgbClr val="404040"/>
                </a:solidFill>
                <a:latin typeface="Times New Roman"/>
                <a:cs typeface="Times New Roman"/>
              </a:rPr>
              <a:t>causing</a:t>
            </a:r>
            <a:r>
              <a:rPr sz="1600" spc="-40" dirty="0">
                <a:solidFill>
                  <a:srgbClr val="404040"/>
                </a:solidFill>
                <a:latin typeface="Times New Roman"/>
                <a:cs typeface="Times New Roman"/>
              </a:rPr>
              <a:t> </a:t>
            </a:r>
            <a:r>
              <a:rPr sz="1600" dirty="0">
                <a:solidFill>
                  <a:srgbClr val="404040"/>
                </a:solidFill>
                <a:latin typeface="Times New Roman"/>
                <a:cs typeface="Times New Roman"/>
              </a:rPr>
              <a:t>drain</a:t>
            </a:r>
            <a:r>
              <a:rPr sz="1600" spc="-25" dirty="0">
                <a:solidFill>
                  <a:srgbClr val="404040"/>
                </a:solidFill>
                <a:latin typeface="Times New Roman"/>
                <a:cs typeface="Times New Roman"/>
              </a:rPr>
              <a:t> </a:t>
            </a:r>
            <a:r>
              <a:rPr sz="1600" spc="-10" dirty="0">
                <a:solidFill>
                  <a:srgbClr val="404040"/>
                </a:solidFill>
                <a:latin typeface="Times New Roman"/>
                <a:cs typeface="Times New Roman"/>
              </a:rPr>
              <a:t>blockage</a:t>
            </a:r>
            <a:endParaRPr sz="1600" dirty="0">
              <a:latin typeface="Times New Roman"/>
              <a:cs typeface="Times New Roman"/>
            </a:endParaRPr>
          </a:p>
          <a:p>
            <a:pPr marL="12700">
              <a:lnSpc>
                <a:spcPct val="100000"/>
              </a:lnSpc>
              <a:spcBef>
                <a:spcPts val="994"/>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spc="-10" dirty="0">
                <a:solidFill>
                  <a:srgbClr val="404040"/>
                </a:solidFill>
                <a:latin typeface="Times New Roman"/>
                <a:cs typeface="Times New Roman"/>
              </a:rPr>
              <a:t>Low-</a:t>
            </a:r>
            <a:r>
              <a:rPr sz="1600" dirty="0">
                <a:solidFill>
                  <a:srgbClr val="404040"/>
                </a:solidFill>
                <a:latin typeface="Times New Roman"/>
                <a:cs typeface="Times New Roman"/>
              </a:rPr>
              <a:t>lying</a:t>
            </a:r>
            <a:r>
              <a:rPr sz="1600" spc="-15" dirty="0">
                <a:solidFill>
                  <a:srgbClr val="404040"/>
                </a:solidFill>
                <a:latin typeface="Times New Roman"/>
                <a:cs typeface="Times New Roman"/>
              </a:rPr>
              <a:t> </a:t>
            </a:r>
            <a:r>
              <a:rPr sz="1600" dirty="0">
                <a:solidFill>
                  <a:srgbClr val="404040"/>
                </a:solidFill>
                <a:latin typeface="Times New Roman"/>
                <a:cs typeface="Times New Roman"/>
              </a:rPr>
              <a:t>topography</a:t>
            </a:r>
            <a:r>
              <a:rPr sz="1600" spc="-30" dirty="0">
                <a:solidFill>
                  <a:srgbClr val="404040"/>
                </a:solidFill>
                <a:latin typeface="Times New Roman"/>
                <a:cs typeface="Times New Roman"/>
              </a:rPr>
              <a:t> </a:t>
            </a:r>
            <a:r>
              <a:rPr sz="1600" dirty="0">
                <a:solidFill>
                  <a:srgbClr val="404040"/>
                </a:solidFill>
                <a:latin typeface="Times New Roman"/>
                <a:cs typeface="Times New Roman"/>
              </a:rPr>
              <a:t>in</a:t>
            </a:r>
            <a:r>
              <a:rPr sz="1600" spc="-25" dirty="0">
                <a:solidFill>
                  <a:srgbClr val="404040"/>
                </a:solidFill>
                <a:latin typeface="Times New Roman"/>
                <a:cs typeface="Times New Roman"/>
              </a:rPr>
              <a:t> </a:t>
            </a:r>
            <a:r>
              <a:rPr sz="1600" dirty="0">
                <a:solidFill>
                  <a:srgbClr val="404040"/>
                </a:solidFill>
                <a:latin typeface="Times New Roman"/>
                <a:cs typeface="Times New Roman"/>
              </a:rPr>
              <a:t>some</a:t>
            </a:r>
            <a:r>
              <a:rPr sz="1600" spc="5" dirty="0">
                <a:solidFill>
                  <a:srgbClr val="404040"/>
                </a:solidFill>
                <a:latin typeface="Times New Roman"/>
                <a:cs typeface="Times New Roman"/>
              </a:rPr>
              <a:t> </a:t>
            </a:r>
            <a:r>
              <a:rPr sz="1600" spc="-10" dirty="0">
                <a:solidFill>
                  <a:srgbClr val="404040"/>
                </a:solidFill>
                <a:latin typeface="Times New Roman"/>
                <a:cs typeface="Times New Roman"/>
              </a:rPr>
              <a:t>sections</a:t>
            </a:r>
            <a:endParaRPr sz="1600" dirty="0">
              <a:latin typeface="Times New Roman"/>
              <a:cs typeface="Times New Roman"/>
            </a:endParaRPr>
          </a:p>
          <a:p>
            <a:pPr marL="12700">
              <a:lnSpc>
                <a:spcPct val="100000"/>
              </a:lnSpc>
              <a:spcBef>
                <a:spcPts val="1010"/>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These</a:t>
            </a:r>
            <a:r>
              <a:rPr sz="1600" spc="-30" dirty="0">
                <a:solidFill>
                  <a:srgbClr val="404040"/>
                </a:solidFill>
                <a:latin typeface="Times New Roman"/>
                <a:cs typeface="Times New Roman"/>
              </a:rPr>
              <a:t> </a:t>
            </a:r>
            <a:r>
              <a:rPr sz="1600" dirty="0">
                <a:solidFill>
                  <a:srgbClr val="404040"/>
                </a:solidFill>
                <a:latin typeface="Times New Roman"/>
                <a:cs typeface="Times New Roman"/>
              </a:rPr>
              <a:t>issues</a:t>
            </a:r>
            <a:r>
              <a:rPr sz="1600" spc="-30" dirty="0">
                <a:solidFill>
                  <a:srgbClr val="404040"/>
                </a:solidFill>
                <a:latin typeface="Times New Roman"/>
                <a:cs typeface="Times New Roman"/>
              </a:rPr>
              <a:t> </a:t>
            </a:r>
            <a:r>
              <a:rPr sz="1600" dirty="0">
                <a:solidFill>
                  <a:srgbClr val="404040"/>
                </a:solidFill>
                <a:latin typeface="Times New Roman"/>
                <a:cs typeface="Times New Roman"/>
              </a:rPr>
              <a:t>lead</a:t>
            </a:r>
            <a:r>
              <a:rPr sz="1600" spc="-25" dirty="0">
                <a:solidFill>
                  <a:srgbClr val="404040"/>
                </a:solidFill>
                <a:latin typeface="Times New Roman"/>
                <a:cs typeface="Times New Roman"/>
              </a:rPr>
              <a:t> to:</a:t>
            </a:r>
            <a:endParaRPr sz="1600" dirty="0">
              <a:latin typeface="Times New Roman"/>
              <a:cs typeface="Times New Roman"/>
            </a:endParaRPr>
          </a:p>
          <a:p>
            <a:pPr marL="12700">
              <a:lnSpc>
                <a:spcPct val="100000"/>
              </a:lnSpc>
              <a:spcBef>
                <a:spcPts val="994"/>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Road</a:t>
            </a:r>
            <a:r>
              <a:rPr sz="1600" spc="-55" dirty="0">
                <a:solidFill>
                  <a:srgbClr val="404040"/>
                </a:solidFill>
                <a:latin typeface="Times New Roman"/>
                <a:cs typeface="Times New Roman"/>
              </a:rPr>
              <a:t> </a:t>
            </a:r>
            <a:r>
              <a:rPr sz="1600" dirty="0">
                <a:solidFill>
                  <a:srgbClr val="404040"/>
                </a:solidFill>
                <a:latin typeface="Times New Roman"/>
                <a:cs typeface="Times New Roman"/>
              </a:rPr>
              <a:t>damage</a:t>
            </a:r>
            <a:r>
              <a:rPr sz="1600" spc="-15" dirty="0">
                <a:solidFill>
                  <a:srgbClr val="404040"/>
                </a:solidFill>
                <a:latin typeface="Times New Roman"/>
                <a:cs typeface="Times New Roman"/>
              </a:rPr>
              <a:t> </a:t>
            </a:r>
            <a:r>
              <a:rPr sz="1600" dirty="0">
                <a:solidFill>
                  <a:srgbClr val="404040"/>
                </a:solidFill>
                <a:latin typeface="Times New Roman"/>
                <a:cs typeface="Times New Roman"/>
              </a:rPr>
              <a:t>and</a:t>
            </a:r>
            <a:r>
              <a:rPr sz="1600" spc="-55" dirty="0">
                <a:solidFill>
                  <a:srgbClr val="404040"/>
                </a:solidFill>
                <a:latin typeface="Times New Roman"/>
                <a:cs typeface="Times New Roman"/>
              </a:rPr>
              <a:t> </a:t>
            </a:r>
            <a:r>
              <a:rPr sz="1600" dirty="0">
                <a:solidFill>
                  <a:srgbClr val="404040"/>
                </a:solidFill>
                <a:latin typeface="Times New Roman"/>
                <a:cs typeface="Times New Roman"/>
              </a:rPr>
              <a:t>transportation</a:t>
            </a:r>
            <a:r>
              <a:rPr sz="1600" spc="-20" dirty="0">
                <a:solidFill>
                  <a:srgbClr val="404040"/>
                </a:solidFill>
                <a:latin typeface="Times New Roman"/>
                <a:cs typeface="Times New Roman"/>
              </a:rPr>
              <a:t> </a:t>
            </a:r>
            <a:r>
              <a:rPr sz="1600" spc="-10" dirty="0">
                <a:solidFill>
                  <a:srgbClr val="404040"/>
                </a:solidFill>
                <a:latin typeface="Times New Roman"/>
                <a:cs typeface="Times New Roman"/>
              </a:rPr>
              <a:t>disruption</a:t>
            </a:r>
            <a:endParaRPr sz="1600" dirty="0">
              <a:latin typeface="Times New Roman"/>
              <a:cs typeface="Times New Roman"/>
            </a:endParaRPr>
          </a:p>
          <a:p>
            <a:pPr marL="12700">
              <a:lnSpc>
                <a:spcPct val="100000"/>
              </a:lnSpc>
              <a:spcBef>
                <a:spcPts val="994"/>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Property</a:t>
            </a:r>
            <a:r>
              <a:rPr sz="1600" spc="-55" dirty="0">
                <a:solidFill>
                  <a:srgbClr val="404040"/>
                </a:solidFill>
                <a:latin typeface="Times New Roman"/>
                <a:cs typeface="Times New Roman"/>
              </a:rPr>
              <a:t> </a:t>
            </a:r>
            <a:r>
              <a:rPr sz="1600" spc="-10" dirty="0">
                <a:solidFill>
                  <a:srgbClr val="404040"/>
                </a:solidFill>
                <a:latin typeface="Times New Roman"/>
                <a:cs typeface="Times New Roman"/>
              </a:rPr>
              <a:t>destruction</a:t>
            </a:r>
            <a:endParaRPr sz="1600" dirty="0">
              <a:latin typeface="Times New Roman"/>
              <a:cs typeface="Times New Roman"/>
            </a:endParaRPr>
          </a:p>
          <a:p>
            <a:pPr marL="12700">
              <a:lnSpc>
                <a:spcPct val="100000"/>
              </a:lnSpc>
              <a:spcBef>
                <a:spcPts val="1010"/>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Health</a:t>
            </a:r>
            <a:r>
              <a:rPr sz="1600" spc="-15" dirty="0">
                <a:solidFill>
                  <a:srgbClr val="404040"/>
                </a:solidFill>
                <a:latin typeface="Times New Roman"/>
                <a:cs typeface="Times New Roman"/>
              </a:rPr>
              <a:t> </a:t>
            </a:r>
            <a:r>
              <a:rPr sz="1600" dirty="0">
                <a:solidFill>
                  <a:srgbClr val="404040"/>
                </a:solidFill>
                <a:latin typeface="Times New Roman"/>
                <a:cs typeface="Times New Roman"/>
              </a:rPr>
              <a:t>risks</a:t>
            </a:r>
            <a:r>
              <a:rPr sz="1600" spc="-25" dirty="0">
                <a:solidFill>
                  <a:srgbClr val="404040"/>
                </a:solidFill>
                <a:latin typeface="Times New Roman"/>
                <a:cs typeface="Times New Roman"/>
              </a:rPr>
              <a:t> </a:t>
            </a:r>
            <a:r>
              <a:rPr sz="1600" dirty="0">
                <a:solidFill>
                  <a:srgbClr val="404040"/>
                </a:solidFill>
                <a:latin typeface="Times New Roman"/>
                <a:cs typeface="Times New Roman"/>
              </a:rPr>
              <a:t>due</a:t>
            </a:r>
            <a:r>
              <a:rPr sz="1600" spc="-35" dirty="0">
                <a:solidFill>
                  <a:srgbClr val="404040"/>
                </a:solidFill>
                <a:latin typeface="Times New Roman"/>
                <a:cs typeface="Times New Roman"/>
              </a:rPr>
              <a:t> </a:t>
            </a:r>
            <a:r>
              <a:rPr sz="1600" dirty="0">
                <a:solidFill>
                  <a:srgbClr val="404040"/>
                </a:solidFill>
                <a:latin typeface="Times New Roman"/>
                <a:cs typeface="Times New Roman"/>
              </a:rPr>
              <a:t>to</a:t>
            </a:r>
            <a:r>
              <a:rPr sz="1600" spc="-25" dirty="0">
                <a:solidFill>
                  <a:srgbClr val="404040"/>
                </a:solidFill>
                <a:latin typeface="Times New Roman"/>
                <a:cs typeface="Times New Roman"/>
              </a:rPr>
              <a:t> </a:t>
            </a:r>
            <a:r>
              <a:rPr sz="1600" dirty="0">
                <a:solidFill>
                  <a:srgbClr val="404040"/>
                </a:solidFill>
                <a:latin typeface="Times New Roman"/>
                <a:cs typeface="Times New Roman"/>
              </a:rPr>
              <a:t>stagnant</a:t>
            </a:r>
            <a:r>
              <a:rPr sz="1600" spc="-30" dirty="0">
                <a:solidFill>
                  <a:srgbClr val="404040"/>
                </a:solidFill>
                <a:latin typeface="Times New Roman"/>
                <a:cs typeface="Times New Roman"/>
              </a:rPr>
              <a:t> </a:t>
            </a:r>
            <a:r>
              <a:rPr sz="1600" spc="-10" dirty="0">
                <a:solidFill>
                  <a:srgbClr val="404040"/>
                </a:solidFill>
                <a:latin typeface="Times New Roman"/>
                <a:cs typeface="Times New Roman"/>
              </a:rPr>
              <a:t>water</a:t>
            </a:r>
            <a:endParaRPr sz="1600" dirty="0">
              <a:latin typeface="Times New Roman"/>
              <a:cs typeface="Times New Roman"/>
            </a:endParaRPr>
          </a:p>
          <a:p>
            <a:pPr marL="12700">
              <a:lnSpc>
                <a:spcPct val="100000"/>
              </a:lnSpc>
              <a:spcBef>
                <a:spcPts val="1000"/>
              </a:spcBef>
              <a:tabLst>
                <a:tab pos="354965" algn="l"/>
              </a:tabLst>
            </a:pPr>
            <a:r>
              <a:rPr sz="1250" spc="85" dirty="0">
                <a:solidFill>
                  <a:srgbClr val="B31166"/>
                </a:solidFill>
                <a:latin typeface="Lucida Sans Unicode"/>
                <a:cs typeface="Lucida Sans Unicode"/>
              </a:rPr>
              <a:t>▶</a:t>
            </a:r>
            <a:r>
              <a:rPr sz="1250" dirty="0">
                <a:solidFill>
                  <a:srgbClr val="B31166"/>
                </a:solidFill>
                <a:latin typeface="Lucida Sans Unicode"/>
                <a:cs typeface="Lucida Sans Unicode"/>
              </a:rPr>
              <a:t>	</a:t>
            </a:r>
            <a:r>
              <a:rPr sz="1600" dirty="0">
                <a:solidFill>
                  <a:srgbClr val="404040"/>
                </a:solidFill>
                <a:latin typeface="Times New Roman"/>
                <a:cs typeface="Times New Roman"/>
              </a:rPr>
              <a:t>Economic</a:t>
            </a:r>
            <a:r>
              <a:rPr sz="1600" spc="-10" dirty="0">
                <a:solidFill>
                  <a:srgbClr val="404040"/>
                </a:solidFill>
                <a:latin typeface="Times New Roman"/>
                <a:cs typeface="Times New Roman"/>
              </a:rPr>
              <a:t> </a:t>
            </a:r>
            <a:r>
              <a:rPr sz="1600" dirty="0">
                <a:solidFill>
                  <a:srgbClr val="404040"/>
                </a:solidFill>
                <a:latin typeface="Times New Roman"/>
                <a:cs typeface="Times New Roman"/>
              </a:rPr>
              <a:t>losses</a:t>
            </a:r>
            <a:r>
              <a:rPr sz="1600" spc="-40" dirty="0">
                <a:solidFill>
                  <a:srgbClr val="404040"/>
                </a:solidFill>
                <a:latin typeface="Times New Roman"/>
                <a:cs typeface="Times New Roman"/>
              </a:rPr>
              <a:t> </a:t>
            </a:r>
            <a:r>
              <a:rPr sz="1600" dirty="0">
                <a:solidFill>
                  <a:srgbClr val="404040"/>
                </a:solidFill>
                <a:latin typeface="Times New Roman"/>
                <a:cs typeface="Times New Roman"/>
              </a:rPr>
              <a:t>to</a:t>
            </a:r>
            <a:r>
              <a:rPr sz="1600" spc="-35" dirty="0">
                <a:solidFill>
                  <a:srgbClr val="404040"/>
                </a:solidFill>
                <a:latin typeface="Times New Roman"/>
                <a:cs typeface="Times New Roman"/>
              </a:rPr>
              <a:t> </a:t>
            </a:r>
            <a:r>
              <a:rPr sz="1600" dirty="0">
                <a:solidFill>
                  <a:srgbClr val="404040"/>
                </a:solidFill>
                <a:latin typeface="Times New Roman"/>
                <a:cs typeface="Times New Roman"/>
              </a:rPr>
              <a:t>residents</a:t>
            </a:r>
            <a:r>
              <a:rPr sz="1600" spc="-25" dirty="0">
                <a:solidFill>
                  <a:srgbClr val="404040"/>
                </a:solidFill>
                <a:latin typeface="Times New Roman"/>
                <a:cs typeface="Times New Roman"/>
              </a:rPr>
              <a:t> </a:t>
            </a:r>
            <a:r>
              <a:rPr sz="1600" dirty="0">
                <a:solidFill>
                  <a:srgbClr val="404040"/>
                </a:solidFill>
                <a:latin typeface="Times New Roman"/>
                <a:cs typeface="Times New Roman"/>
              </a:rPr>
              <a:t>and</a:t>
            </a:r>
            <a:r>
              <a:rPr sz="1600" spc="-45" dirty="0">
                <a:solidFill>
                  <a:srgbClr val="404040"/>
                </a:solidFill>
                <a:latin typeface="Times New Roman"/>
                <a:cs typeface="Times New Roman"/>
              </a:rPr>
              <a:t> </a:t>
            </a:r>
            <a:r>
              <a:rPr sz="1600" spc="-10" dirty="0">
                <a:solidFill>
                  <a:srgbClr val="404040"/>
                </a:solidFill>
                <a:latin typeface="Times New Roman"/>
                <a:cs typeface="Times New Roman"/>
              </a:rPr>
              <a:t>businesses</a:t>
            </a:r>
            <a:endParaRPr sz="1600" dirty="0">
              <a:latin typeface="Times New Roman"/>
              <a:cs typeface="Times New Roman"/>
            </a:endParaRPr>
          </a:p>
          <a:p>
            <a:pPr marL="12700">
              <a:lnSpc>
                <a:spcPct val="100000"/>
              </a:lnSpc>
              <a:spcBef>
                <a:spcPts val="994"/>
              </a:spcBef>
            </a:pPr>
            <a:r>
              <a:rPr sz="1600" b="1" spc="-10" dirty="0">
                <a:solidFill>
                  <a:srgbClr val="404040"/>
                </a:solidFill>
                <a:latin typeface="Times New Roman"/>
                <a:cs typeface="Times New Roman"/>
              </a:rPr>
              <a:t>Therefore,</a:t>
            </a:r>
            <a:r>
              <a:rPr sz="1600" b="1" spc="-25" dirty="0">
                <a:solidFill>
                  <a:srgbClr val="404040"/>
                </a:solidFill>
                <a:latin typeface="Times New Roman"/>
                <a:cs typeface="Times New Roman"/>
              </a:rPr>
              <a:t> </a:t>
            </a:r>
            <a:r>
              <a:rPr sz="1600" dirty="0">
                <a:solidFill>
                  <a:srgbClr val="404040"/>
                </a:solidFill>
                <a:latin typeface="Times New Roman"/>
                <a:cs typeface="Times New Roman"/>
              </a:rPr>
              <a:t>a</a:t>
            </a:r>
            <a:r>
              <a:rPr sz="1600" spc="-40" dirty="0">
                <a:solidFill>
                  <a:srgbClr val="404040"/>
                </a:solidFill>
                <a:latin typeface="Times New Roman"/>
                <a:cs typeface="Times New Roman"/>
              </a:rPr>
              <a:t> </a:t>
            </a:r>
            <a:r>
              <a:rPr sz="1600" dirty="0">
                <a:solidFill>
                  <a:srgbClr val="404040"/>
                </a:solidFill>
                <a:latin typeface="Times New Roman"/>
                <a:cs typeface="Times New Roman"/>
              </a:rPr>
              <a:t>proper</a:t>
            </a:r>
            <a:r>
              <a:rPr sz="1600" spc="-25" dirty="0">
                <a:solidFill>
                  <a:srgbClr val="404040"/>
                </a:solidFill>
                <a:latin typeface="Times New Roman"/>
                <a:cs typeface="Times New Roman"/>
              </a:rPr>
              <a:t> </a:t>
            </a:r>
            <a:r>
              <a:rPr sz="1600" dirty="0">
                <a:solidFill>
                  <a:srgbClr val="404040"/>
                </a:solidFill>
                <a:latin typeface="Times New Roman"/>
                <a:cs typeface="Times New Roman"/>
              </a:rPr>
              <a:t>drainage</a:t>
            </a:r>
            <a:r>
              <a:rPr sz="1600" spc="-30" dirty="0">
                <a:solidFill>
                  <a:srgbClr val="404040"/>
                </a:solidFill>
                <a:latin typeface="Times New Roman"/>
                <a:cs typeface="Times New Roman"/>
              </a:rPr>
              <a:t> </a:t>
            </a:r>
            <a:r>
              <a:rPr sz="1600" dirty="0">
                <a:solidFill>
                  <a:srgbClr val="404040"/>
                </a:solidFill>
                <a:latin typeface="Times New Roman"/>
                <a:cs typeface="Times New Roman"/>
              </a:rPr>
              <a:t>design</a:t>
            </a:r>
            <a:r>
              <a:rPr sz="1600" spc="-30" dirty="0">
                <a:solidFill>
                  <a:srgbClr val="404040"/>
                </a:solidFill>
                <a:latin typeface="Times New Roman"/>
                <a:cs typeface="Times New Roman"/>
              </a:rPr>
              <a:t> </a:t>
            </a:r>
            <a:r>
              <a:rPr sz="1600" dirty="0">
                <a:solidFill>
                  <a:srgbClr val="404040"/>
                </a:solidFill>
                <a:latin typeface="Times New Roman"/>
                <a:cs typeface="Times New Roman"/>
              </a:rPr>
              <a:t>is</a:t>
            </a:r>
            <a:r>
              <a:rPr sz="1600" spc="-25" dirty="0">
                <a:solidFill>
                  <a:srgbClr val="404040"/>
                </a:solidFill>
                <a:latin typeface="Times New Roman"/>
                <a:cs typeface="Times New Roman"/>
              </a:rPr>
              <a:t> </a:t>
            </a:r>
            <a:r>
              <a:rPr sz="1600" dirty="0">
                <a:solidFill>
                  <a:srgbClr val="404040"/>
                </a:solidFill>
                <a:latin typeface="Times New Roman"/>
                <a:cs typeface="Times New Roman"/>
              </a:rPr>
              <a:t>required</a:t>
            </a:r>
            <a:r>
              <a:rPr sz="1600" spc="-20" dirty="0">
                <a:solidFill>
                  <a:srgbClr val="404040"/>
                </a:solidFill>
                <a:latin typeface="Times New Roman"/>
                <a:cs typeface="Times New Roman"/>
              </a:rPr>
              <a:t> </a:t>
            </a:r>
            <a:r>
              <a:rPr sz="1600" dirty="0">
                <a:solidFill>
                  <a:srgbClr val="404040"/>
                </a:solidFill>
                <a:latin typeface="Times New Roman"/>
                <a:cs typeface="Times New Roman"/>
              </a:rPr>
              <a:t>to</a:t>
            </a:r>
            <a:r>
              <a:rPr sz="1600" spc="-35" dirty="0">
                <a:solidFill>
                  <a:srgbClr val="404040"/>
                </a:solidFill>
                <a:latin typeface="Times New Roman"/>
                <a:cs typeface="Times New Roman"/>
              </a:rPr>
              <a:t> </a:t>
            </a:r>
            <a:r>
              <a:rPr sz="1600" dirty="0">
                <a:solidFill>
                  <a:srgbClr val="404040"/>
                </a:solidFill>
                <a:latin typeface="Times New Roman"/>
                <a:cs typeface="Times New Roman"/>
              </a:rPr>
              <a:t>control</a:t>
            </a:r>
            <a:r>
              <a:rPr sz="1600" spc="-20" dirty="0">
                <a:solidFill>
                  <a:srgbClr val="404040"/>
                </a:solidFill>
                <a:latin typeface="Times New Roman"/>
                <a:cs typeface="Times New Roman"/>
              </a:rPr>
              <a:t> </a:t>
            </a:r>
            <a:r>
              <a:rPr sz="1600" dirty="0">
                <a:solidFill>
                  <a:srgbClr val="404040"/>
                </a:solidFill>
                <a:latin typeface="Times New Roman"/>
                <a:cs typeface="Times New Roman"/>
              </a:rPr>
              <a:t>and</a:t>
            </a:r>
            <a:r>
              <a:rPr sz="1600" spc="-35" dirty="0">
                <a:solidFill>
                  <a:srgbClr val="404040"/>
                </a:solidFill>
                <a:latin typeface="Times New Roman"/>
                <a:cs typeface="Times New Roman"/>
              </a:rPr>
              <a:t> </a:t>
            </a:r>
            <a:r>
              <a:rPr sz="1600" dirty="0">
                <a:solidFill>
                  <a:srgbClr val="404040"/>
                </a:solidFill>
                <a:latin typeface="Times New Roman"/>
                <a:cs typeface="Times New Roman"/>
              </a:rPr>
              <a:t>manage floodwater</a:t>
            </a:r>
            <a:r>
              <a:rPr sz="1600" spc="-40" dirty="0">
                <a:solidFill>
                  <a:srgbClr val="404040"/>
                </a:solidFill>
                <a:latin typeface="Times New Roman"/>
                <a:cs typeface="Times New Roman"/>
              </a:rPr>
              <a:t> </a:t>
            </a:r>
            <a:r>
              <a:rPr sz="1600" spc="-10" dirty="0">
                <a:solidFill>
                  <a:srgbClr val="404040"/>
                </a:solidFill>
                <a:latin typeface="Times New Roman"/>
                <a:cs typeface="Times New Roman"/>
              </a:rPr>
              <a:t>effectively.</a:t>
            </a:r>
            <a:endParaRPr sz="1600" dirty="0">
              <a:latin typeface="Times New Roman"/>
              <a:cs typeface="Times New Roman"/>
            </a:endParaRPr>
          </a:p>
        </p:txBody>
      </p:sp>
      <p:pic>
        <p:nvPicPr>
          <p:cNvPr id="4" name="object 5"/>
          <p:cNvPicPr/>
          <p:nvPr/>
        </p:nvPicPr>
        <p:blipFill>
          <a:blip r:embed="rId2" cstate="print"/>
          <a:stretch>
            <a:fillRect/>
          </a:stretch>
        </p:blipFill>
        <p:spPr>
          <a:xfrm>
            <a:off x="8128000" y="1945411"/>
            <a:ext cx="4064000" cy="4242752"/>
          </a:xfrm>
          <a:prstGeom prst="rect">
            <a:avLst/>
          </a:prstGeom>
        </p:spPr>
      </p:pic>
    </p:spTree>
    <p:extLst>
      <p:ext uri="{BB962C8B-B14F-4D97-AF65-F5344CB8AC3E}">
        <p14:creationId xmlns:p14="http://schemas.microsoft.com/office/powerpoint/2010/main" val="4026230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521517"/>
            <a:ext cx="10515600" cy="1012778"/>
          </a:xfrm>
          <a:prstGeom prst="rect">
            <a:avLst/>
          </a:prstGeom>
        </p:spPr>
        <p:txBody>
          <a:bodyPr vert="horz" wrap="square" lIns="0" tIns="522097" rIns="0" bIns="0" rtlCol="0">
            <a:spAutoFit/>
          </a:bodyPr>
          <a:lstStyle/>
          <a:p>
            <a:pPr marL="12700">
              <a:lnSpc>
                <a:spcPts val="3535"/>
              </a:lnSpc>
            </a:pPr>
            <a:r>
              <a:rPr lang="en-US" sz="2800" b="1" dirty="0" smtClean="0">
                <a:solidFill>
                  <a:srgbClr val="00B0F0"/>
                </a:solidFill>
              </a:rPr>
              <a:t>1.</a:t>
            </a:r>
            <a:r>
              <a:rPr sz="2800" b="1" dirty="0" smtClean="0">
                <a:solidFill>
                  <a:srgbClr val="00B0F0"/>
                </a:solidFill>
              </a:rPr>
              <a:t>4</a:t>
            </a:r>
            <a:r>
              <a:rPr b="1" dirty="0">
                <a:solidFill>
                  <a:srgbClr val="00B0F0"/>
                </a:solidFill>
              </a:rPr>
              <a:t>.</a:t>
            </a:r>
            <a:r>
              <a:rPr b="1" spc="-65" dirty="0">
                <a:solidFill>
                  <a:srgbClr val="00B0F0"/>
                </a:solidFill>
              </a:rPr>
              <a:t> </a:t>
            </a:r>
            <a:r>
              <a:rPr sz="2800" b="1" dirty="0">
                <a:solidFill>
                  <a:srgbClr val="00B0F0"/>
                </a:solidFill>
              </a:rPr>
              <a:t>Justification</a:t>
            </a:r>
            <a:r>
              <a:rPr sz="2800" b="1" spc="-75" dirty="0">
                <a:solidFill>
                  <a:srgbClr val="00B0F0"/>
                </a:solidFill>
              </a:rPr>
              <a:t> </a:t>
            </a:r>
            <a:r>
              <a:rPr sz="2800" b="1" dirty="0">
                <a:solidFill>
                  <a:srgbClr val="00B0F0"/>
                </a:solidFill>
              </a:rPr>
              <a:t>of</a:t>
            </a:r>
            <a:r>
              <a:rPr sz="2800" b="1" spc="-50" dirty="0">
                <a:solidFill>
                  <a:srgbClr val="00B0F0"/>
                </a:solidFill>
              </a:rPr>
              <a:t> </a:t>
            </a:r>
            <a:r>
              <a:rPr sz="2800" b="1" dirty="0">
                <a:solidFill>
                  <a:srgbClr val="00B0F0"/>
                </a:solidFill>
              </a:rPr>
              <a:t>the</a:t>
            </a:r>
            <a:r>
              <a:rPr sz="2800" b="1" spc="-50" dirty="0">
                <a:solidFill>
                  <a:srgbClr val="00B0F0"/>
                </a:solidFill>
              </a:rPr>
              <a:t> </a:t>
            </a:r>
            <a:r>
              <a:rPr sz="2800" b="1" dirty="0">
                <a:solidFill>
                  <a:srgbClr val="00B0F0"/>
                </a:solidFill>
              </a:rPr>
              <a:t>Drainage</a:t>
            </a:r>
            <a:r>
              <a:rPr sz="2800" b="1" spc="-60" dirty="0">
                <a:solidFill>
                  <a:srgbClr val="00B0F0"/>
                </a:solidFill>
              </a:rPr>
              <a:t> </a:t>
            </a:r>
            <a:r>
              <a:rPr sz="2800" b="1" dirty="0">
                <a:solidFill>
                  <a:srgbClr val="00B0F0"/>
                </a:solidFill>
              </a:rPr>
              <a:t>Design</a:t>
            </a:r>
            <a:r>
              <a:rPr sz="2800" b="1" spc="-45" dirty="0">
                <a:solidFill>
                  <a:srgbClr val="00B0F0"/>
                </a:solidFill>
              </a:rPr>
              <a:t> </a:t>
            </a:r>
            <a:r>
              <a:rPr sz="2800" b="1" dirty="0">
                <a:solidFill>
                  <a:srgbClr val="00B0F0"/>
                </a:solidFill>
              </a:rPr>
              <a:t>(Flood</a:t>
            </a:r>
            <a:r>
              <a:rPr sz="2800" b="1" spc="-50" dirty="0">
                <a:solidFill>
                  <a:srgbClr val="00B0F0"/>
                </a:solidFill>
              </a:rPr>
              <a:t> </a:t>
            </a:r>
            <a:r>
              <a:rPr sz="2800" b="1" spc="-10" dirty="0">
                <a:solidFill>
                  <a:srgbClr val="00B0F0"/>
                </a:solidFill>
              </a:rPr>
              <a:t>Control)</a:t>
            </a:r>
            <a:endParaRPr sz="2800" b="1" dirty="0">
              <a:solidFill>
                <a:srgbClr val="00B0F0"/>
              </a:solidFill>
            </a:endParaRPr>
          </a:p>
        </p:txBody>
      </p:sp>
      <p:sp>
        <p:nvSpPr>
          <p:cNvPr id="3" name="object 3"/>
          <p:cNvSpPr txBox="1"/>
          <p:nvPr/>
        </p:nvSpPr>
        <p:spPr>
          <a:xfrm>
            <a:off x="703986" y="1808124"/>
            <a:ext cx="8521700" cy="4234180"/>
          </a:xfrm>
          <a:prstGeom prst="rect">
            <a:avLst/>
          </a:prstGeom>
        </p:spPr>
        <p:txBody>
          <a:bodyPr vert="horz" wrap="square" lIns="0" tIns="105410" rIns="0" bIns="0" rtlCol="0">
            <a:spAutoFit/>
          </a:bodyPr>
          <a:lstStyle/>
          <a:p>
            <a:pPr marL="12700">
              <a:lnSpc>
                <a:spcPct val="100000"/>
              </a:lnSpc>
              <a:spcBef>
                <a:spcPts val="830"/>
              </a:spcBef>
            </a:pPr>
            <a:r>
              <a:rPr sz="2200" b="1" dirty="0">
                <a:solidFill>
                  <a:srgbClr val="006FC0"/>
                </a:solidFill>
                <a:latin typeface="Times New Roman"/>
                <a:cs typeface="Times New Roman"/>
              </a:rPr>
              <a:t>The</a:t>
            </a:r>
            <a:r>
              <a:rPr sz="2200" b="1" spc="-60" dirty="0">
                <a:solidFill>
                  <a:srgbClr val="006FC0"/>
                </a:solidFill>
                <a:latin typeface="Times New Roman"/>
                <a:cs typeface="Times New Roman"/>
              </a:rPr>
              <a:t> </a:t>
            </a:r>
            <a:r>
              <a:rPr sz="2200" b="1" dirty="0">
                <a:solidFill>
                  <a:srgbClr val="006FC0"/>
                </a:solidFill>
                <a:latin typeface="Times New Roman"/>
                <a:cs typeface="Times New Roman"/>
              </a:rPr>
              <a:t>project</a:t>
            </a:r>
            <a:r>
              <a:rPr sz="2200" b="1" spc="-45" dirty="0">
                <a:solidFill>
                  <a:srgbClr val="006FC0"/>
                </a:solidFill>
                <a:latin typeface="Times New Roman"/>
                <a:cs typeface="Times New Roman"/>
              </a:rPr>
              <a:t> </a:t>
            </a:r>
            <a:r>
              <a:rPr sz="2200" b="1" dirty="0">
                <a:solidFill>
                  <a:srgbClr val="006FC0"/>
                </a:solidFill>
                <a:latin typeface="Times New Roman"/>
                <a:cs typeface="Times New Roman"/>
              </a:rPr>
              <a:t>is</a:t>
            </a:r>
            <a:r>
              <a:rPr sz="2200" b="1" spc="-55" dirty="0">
                <a:solidFill>
                  <a:srgbClr val="006FC0"/>
                </a:solidFill>
                <a:latin typeface="Times New Roman"/>
                <a:cs typeface="Times New Roman"/>
              </a:rPr>
              <a:t> </a:t>
            </a:r>
            <a:r>
              <a:rPr sz="2200" b="1" dirty="0">
                <a:solidFill>
                  <a:srgbClr val="006FC0"/>
                </a:solidFill>
                <a:latin typeface="Times New Roman"/>
                <a:cs typeface="Times New Roman"/>
              </a:rPr>
              <a:t>justified</a:t>
            </a:r>
            <a:r>
              <a:rPr sz="2200" b="1" spc="-40" dirty="0">
                <a:solidFill>
                  <a:srgbClr val="006FC0"/>
                </a:solidFill>
                <a:latin typeface="Times New Roman"/>
                <a:cs typeface="Times New Roman"/>
              </a:rPr>
              <a:t> </a:t>
            </a:r>
            <a:r>
              <a:rPr sz="2200" b="1" dirty="0">
                <a:solidFill>
                  <a:srgbClr val="006FC0"/>
                </a:solidFill>
                <a:latin typeface="Times New Roman"/>
                <a:cs typeface="Times New Roman"/>
              </a:rPr>
              <a:t>for</a:t>
            </a:r>
            <a:r>
              <a:rPr sz="2200" b="1" spc="-95" dirty="0">
                <a:solidFill>
                  <a:srgbClr val="006FC0"/>
                </a:solidFill>
                <a:latin typeface="Times New Roman"/>
                <a:cs typeface="Times New Roman"/>
              </a:rPr>
              <a:t> </a:t>
            </a:r>
            <a:r>
              <a:rPr sz="2200" b="1" dirty="0">
                <a:solidFill>
                  <a:srgbClr val="006FC0"/>
                </a:solidFill>
                <a:latin typeface="Times New Roman"/>
                <a:cs typeface="Times New Roman"/>
              </a:rPr>
              <a:t>the</a:t>
            </a:r>
            <a:r>
              <a:rPr sz="2200" b="1" spc="-45" dirty="0">
                <a:solidFill>
                  <a:srgbClr val="006FC0"/>
                </a:solidFill>
                <a:latin typeface="Times New Roman"/>
                <a:cs typeface="Times New Roman"/>
              </a:rPr>
              <a:t> </a:t>
            </a:r>
            <a:r>
              <a:rPr sz="2200" b="1" dirty="0">
                <a:solidFill>
                  <a:srgbClr val="006FC0"/>
                </a:solidFill>
                <a:latin typeface="Times New Roman"/>
                <a:cs typeface="Times New Roman"/>
              </a:rPr>
              <a:t>following</a:t>
            </a:r>
            <a:r>
              <a:rPr sz="2200" b="1" spc="-20" dirty="0">
                <a:solidFill>
                  <a:srgbClr val="006FC0"/>
                </a:solidFill>
                <a:latin typeface="Times New Roman"/>
                <a:cs typeface="Times New Roman"/>
              </a:rPr>
              <a:t> </a:t>
            </a:r>
            <a:r>
              <a:rPr sz="2200" b="1" spc="-10" dirty="0">
                <a:solidFill>
                  <a:srgbClr val="006FC0"/>
                </a:solidFill>
                <a:latin typeface="Times New Roman"/>
                <a:cs typeface="Times New Roman"/>
              </a:rPr>
              <a:t>reasons</a:t>
            </a:r>
            <a:r>
              <a:rPr sz="2200" spc="-10" dirty="0">
                <a:solidFill>
                  <a:srgbClr val="404040"/>
                </a:solidFill>
                <a:latin typeface="Times New Roman"/>
                <a:cs typeface="Times New Roman"/>
              </a:rPr>
              <a:t>:</a:t>
            </a:r>
            <a:endParaRPr sz="2200" dirty="0">
              <a:latin typeface="Times New Roman"/>
              <a:cs typeface="Times New Roman"/>
            </a:endParaRPr>
          </a:p>
          <a:p>
            <a:pPr marL="355600" marR="188595" indent="-342900">
              <a:lnSpc>
                <a:spcPts val="2380"/>
              </a:lnSpc>
              <a:spcBef>
                <a:spcPts val="1030"/>
              </a:spcBef>
              <a:tabLst>
                <a:tab pos="354965" algn="l"/>
              </a:tabLst>
            </a:pPr>
            <a:r>
              <a:rPr sz="1750" spc="100" dirty="0">
                <a:solidFill>
                  <a:srgbClr val="B31166"/>
                </a:solidFill>
                <a:latin typeface="Lucida Sans Unicode"/>
                <a:cs typeface="Lucida Sans Unicode"/>
              </a:rPr>
              <a:t>▶</a:t>
            </a:r>
            <a:r>
              <a:rPr sz="1750" dirty="0">
                <a:solidFill>
                  <a:srgbClr val="B31166"/>
                </a:solidFill>
                <a:latin typeface="Lucida Sans Unicode"/>
                <a:cs typeface="Lucida Sans Unicode"/>
              </a:rPr>
              <a:t>	</a:t>
            </a:r>
            <a:r>
              <a:rPr sz="2200" dirty="0">
                <a:solidFill>
                  <a:srgbClr val="404040"/>
                </a:solidFill>
                <a:latin typeface="Times New Roman"/>
                <a:cs typeface="Times New Roman"/>
              </a:rPr>
              <a:t>Protection</a:t>
            </a:r>
            <a:r>
              <a:rPr sz="2200" spc="-30" dirty="0">
                <a:solidFill>
                  <a:srgbClr val="404040"/>
                </a:solidFill>
                <a:latin typeface="Times New Roman"/>
                <a:cs typeface="Times New Roman"/>
              </a:rPr>
              <a:t> </a:t>
            </a:r>
            <a:r>
              <a:rPr sz="2200" dirty="0">
                <a:solidFill>
                  <a:srgbClr val="404040"/>
                </a:solidFill>
                <a:latin typeface="Times New Roman"/>
                <a:cs typeface="Times New Roman"/>
              </a:rPr>
              <a:t>of</a:t>
            </a:r>
            <a:r>
              <a:rPr sz="2200" spc="-50" dirty="0">
                <a:solidFill>
                  <a:srgbClr val="404040"/>
                </a:solidFill>
                <a:latin typeface="Times New Roman"/>
                <a:cs typeface="Times New Roman"/>
              </a:rPr>
              <a:t> </a:t>
            </a:r>
            <a:r>
              <a:rPr sz="2200" dirty="0">
                <a:solidFill>
                  <a:srgbClr val="404040"/>
                </a:solidFill>
                <a:latin typeface="Times New Roman"/>
                <a:cs typeface="Times New Roman"/>
              </a:rPr>
              <a:t>Lives</a:t>
            </a:r>
            <a:r>
              <a:rPr sz="2200" spc="-45" dirty="0">
                <a:solidFill>
                  <a:srgbClr val="404040"/>
                </a:solidFill>
                <a:latin typeface="Times New Roman"/>
                <a:cs typeface="Times New Roman"/>
              </a:rPr>
              <a:t> </a:t>
            </a:r>
            <a:r>
              <a:rPr sz="2200" dirty="0">
                <a:solidFill>
                  <a:srgbClr val="404040"/>
                </a:solidFill>
                <a:latin typeface="Times New Roman"/>
                <a:cs typeface="Times New Roman"/>
              </a:rPr>
              <a:t>and</a:t>
            </a:r>
            <a:r>
              <a:rPr sz="2200" spc="-40" dirty="0">
                <a:solidFill>
                  <a:srgbClr val="404040"/>
                </a:solidFill>
                <a:latin typeface="Times New Roman"/>
                <a:cs typeface="Times New Roman"/>
              </a:rPr>
              <a:t> </a:t>
            </a:r>
            <a:r>
              <a:rPr sz="2200" dirty="0">
                <a:solidFill>
                  <a:srgbClr val="404040"/>
                </a:solidFill>
                <a:latin typeface="Times New Roman"/>
                <a:cs typeface="Times New Roman"/>
              </a:rPr>
              <a:t>Property</a:t>
            </a:r>
            <a:r>
              <a:rPr sz="2200" spc="-50" dirty="0">
                <a:solidFill>
                  <a:srgbClr val="404040"/>
                </a:solidFill>
                <a:latin typeface="Times New Roman"/>
                <a:cs typeface="Times New Roman"/>
              </a:rPr>
              <a:t> </a:t>
            </a:r>
            <a:r>
              <a:rPr sz="2200" dirty="0">
                <a:solidFill>
                  <a:srgbClr val="404040"/>
                </a:solidFill>
                <a:latin typeface="Times New Roman"/>
                <a:cs typeface="Times New Roman"/>
              </a:rPr>
              <a:t>–</a:t>
            </a:r>
            <a:r>
              <a:rPr sz="2200" spc="-45" dirty="0">
                <a:solidFill>
                  <a:srgbClr val="404040"/>
                </a:solidFill>
                <a:latin typeface="Times New Roman"/>
                <a:cs typeface="Times New Roman"/>
              </a:rPr>
              <a:t> </a:t>
            </a:r>
            <a:r>
              <a:rPr sz="2200" dirty="0">
                <a:solidFill>
                  <a:srgbClr val="404040"/>
                </a:solidFill>
                <a:latin typeface="Times New Roman"/>
                <a:cs typeface="Times New Roman"/>
              </a:rPr>
              <a:t>Reduces</a:t>
            </a:r>
            <a:r>
              <a:rPr sz="2200" spc="-50" dirty="0">
                <a:solidFill>
                  <a:srgbClr val="404040"/>
                </a:solidFill>
                <a:latin typeface="Times New Roman"/>
                <a:cs typeface="Times New Roman"/>
              </a:rPr>
              <a:t> </a:t>
            </a:r>
            <a:r>
              <a:rPr sz="2200" spc="-10" dirty="0">
                <a:solidFill>
                  <a:srgbClr val="404040"/>
                </a:solidFill>
                <a:latin typeface="Times New Roman"/>
                <a:cs typeface="Times New Roman"/>
              </a:rPr>
              <a:t>flood-</a:t>
            </a:r>
            <a:r>
              <a:rPr sz="2200" dirty="0">
                <a:solidFill>
                  <a:srgbClr val="404040"/>
                </a:solidFill>
                <a:latin typeface="Times New Roman"/>
                <a:cs typeface="Times New Roman"/>
              </a:rPr>
              <a:t>related</a:t>
            </a:r>
            <a:r>
              <a:rPr sz="2200" spc="-30" dirty="0">
                <a:solidFill>
                  <a:srgbClr val="404040"/>
                </a:solidFill>
                <a:latin typeface="Times New Roman"/>
                <a:cs typeface="Times New Roman"/>
              </a:rPr>
              <a:t> </a:t>
            </a:r>
            <a:r>
              <a:rPr sz="2200" dirty="0">
                <a:solidFill>
                  <a:srgbClr val="404040"/>
                </a:solidFill>
                <a:latin typeface="Times New Roman"/>
                <a:cs typeface="Times New Roman"/>
              </a:rPr>
              <a:t>accidents</a:t>
            </a:r>
            <a:r>
              <a:rPr sz="2200" spc="-60" dirty="0">
                <a:solidFill>
                  <a:srgbClr val="404040"/>
                </a:solidFill>
                <a:latin typeface="Times New Roman"/>
                <a:cs typeface="Times New Roman"/>
              </a:rPr>
              <a:t> </a:t>
            </a:r>
            <a:r>
              <a:rPr sz="2200" spc="-25" dirty="0">
                <a:solidFill>
                  <a:srgbClr val="404040"/>
                </a:solidFill>
                <a:latin typeface="Times New Roman"/>
                <a:cs typeface="Times New Roman"/>
              </a:rPr>
              <a:t>and </a:t>
            </a:r>
            <a:r>
              <a:rPr sz="2200" dirty="0">
                <a:solidFill>
                  <a:srgbClr val="404040"/>
                </a:solidFill>
                <a:latin typeface="Times New Roman"/>
                <a:cs typeface="Times New Roman"/>
              </a:rPr>
              <a:t>structural</a:t>
            </a:r>
            <a:r>
              <a:rPr sz="2200" spc="-65" dirty="0">
                <a:solidFill>
                  <a:srgbClr val="404040"/>
                </a:solidFill>
                <a:latin typeface="Times New Roman"/>
                <a:cs typeface="Times New Roman"/>
              </a:rPr>
              <a:t> </a:t>
            </a:r>
            <a:r>
              <a:rPr sz="2200" spc="-10" dirty="0">
                <a:solidFill>
                  <a:srgbClr val="404040"/>
                </a:solidFill>
                <a:latin typeface="Times New Roman"/>
                <a:cs typeface="Times New Roman"/>
              </a:rPr>
              <a:t>damage.</a:t>
            </a:r>
            <a:endParaRPr sz="2200" dirty="0">
              <a:latin typeface="Times New Roman"/>
              <a:cs typeface="Times New Roman"/>
            </a:endParaRPr>
          </a:p>
          <a:p>
            <a:pPr marL="12700">
              <a:lnSpc>
                <a:spcPct val="100000"/>
              </a:lnSpc>
              <a:spcBef>
                <a:spcPts val="705"/>
              </a:spcBef>
              <a:tabLst>
                <a:tab pos="354965" algn="l"/>
              </a:tabLst>
            </a:pPr>
            <a:r>
              <a:rPr sz="1750" spc="100" dirty="0">
                <a:solidFill>
                  <a:srgbClr val="B31166"/>
                </a:solidFill>
                <a:latin typeface="Lucida Sans Unicode"/>
                <a:cs typeface="Lucida Sans Unicode"/>
              </a:rPr>
              <a:t>▶</a:t>
            </a:r>
            <a:r>
              <a:rPr sz="1750" dirty="0">
                <a:solidFill>
                  <a:srgbClr val="B31166"/>
                </a:solidFill>
                <a:latin typeface="Lucida Sans Unicode"/>
                <a:cs typeface="Lucida Sans Unicode"/>
              </a:rPr>
              <a:t>	</a:t>
            </a:r>
            <a:r>
              <a:rPr sz="2200" dirty="0">
                <a:solidFill>
                  <a:srgbClr val="404040"/>
                </a:solidFill>
                <a:latin typeface="Times New Roman"/>
                <a:cs typeface="Times New Roman"/>
              </a:rPr>
              <a:t>Infrastructure</a:t>
            </a:r>
            <a:r>
              <a:rPr sz="2200" spc="-35" dirty="0">
                <a:solidFill>
                  <a:srgbClr val="404040"/>
                </a:solidFill>
                <a:latin typeface="Times New Roman"/>
                <a:cs typeface="Times New Roman"/>
              </a:rPr>
              <a:t> </a:t>
            </a:r>
            <a:r>
              <a:rPr sz="2200" dirty="0">
                <a:solidFill>
                  <a:srgbClr val="404040"/>
                </a:solidFill>
                <a:latin typeface="Times New Roman"/>
                <a:cs typeface="Times New Roman"/>
              </a:rPr>
              <a:t>Protection</a:t>
            </a:r>
            <a:r>
              <a:rPr sz="2200" spc="-50" dirty="0">
                <a:solidFill>
                  <a:srgbClr val="404040"/>
                </a:solidFill>
                <a:latin typeface="Times New Roman"/>
                <a:cs typeface="Times New Roman"/>
              </a:rPr>
              <a:t> </a:t>
            </a:r>
            <a:r>
              <a:rPr sz="2200" dirty="0">
                <a:solidFill>
                  <a:srgbClr val="404040"/>
                </a:solidFill>
                <a:latin typeface="Times New Roman"/>
                <a:cs typeface="Times New Roman"/>
              </a:rPr>
              <a:t>–</a:t>
            </a:r>
            <a:r>
              <a:rPr sz="2200" spc="-70" dirty="0">
                <a:solidFill>
                  <a:srgbClr val="404040"/>
                </a:solidFill>
                <a:latin typeface="Times New Roman"/>
                <a:cs typeface="Times New Roman"/>
              </a:rPr>
              <a:t> </a:t>
            </a:r>
            <a:r>
              <a:rPr sz="2200" dirty="0">
                <a:solidFill>
                  <a:srgbClr val="404040"/>
                </a:solidFill>
                <a:latin typeface="Times New Roman"/>
                <a:cs typeface="Times New Roman"/>
              </a:rPr>
              <a:t>Prevents</a:t>
            </a:r>
            <a:r>
              <a:rPr sz="2200" spc="-65" dirty="0">
                <a:solidFill>
                  <a:srgbClr val="404040"/>
                </a:solidFill>
                <a:latin typeface="Times New Roman"/>
                <a:cs typeface="Times New Roman"/>
              </a:rPr>
              <a:t> </a:t>
            </a:r>
            <a:r>
              <a:rPr sz="2200" dirty="0">
                <a:solidFill>
                  <a:srgbClr val="404040"/>
                </a:solidFill>
                <a:latin typeface="Times New Roman"/>
                <a:cs typeface="Times New Roman"/>
              </a:rPr>
              <a:t>deterioration</a:t>
            </a:r>
            <a:r>
              <a:rPr sz="2200" spc="-50" dirty="0">
                <a:solidFill>
                  <a:srgbClr val="404040"/>
                </a:solidFill>
                <a:latin typeface="Times New Roman"/>
                <a:cs typeface="Times New Roman"/>
              </a:rPr>
              <a:t> </a:t>
            </a:r>
            <a:r>
              <a:rPr sz="2200" dirty="0">
                <a:solidFill>
                  <a:srgbClr val="404040"/>
                </a:solidFill>
                <a:latin typeface="Times New Roman"/>
                <a:cs typeface="Times New Roman"/>
              </a:rPr>
              <a:t>of</a:t>
            </a:r>
            <a:r>
              <a:rPr sz="2200" spc="-60" dirty="0">
                <a:solidFill>
                  <a:srgbClr val="404040"/>
                </a:solidFill>
                <a:latin typeface="Times New Roman"/>
                <a:cs typeface="Times New Roman"/>
              </a:rPr>
              <a:t> </a:t>
            </a:r>
            <a:r>
              <a:rPr sz="2200" dirty="0">
                <a:solidFill>
                  <a:srgbClr val="404040"/>
                </a:solidFill>
                <a:latin typeface="Times New Roman"/>
                <a:cs typeface="Times New Roman"/>
              </a:rPr>
              <a:t>roads</a:t>
            </a:r>
            <a:r>
              <a:rPr sz="2200" spc="-70" dirty="0">
                <a:solidFill>
                  <a:srgbClr val="404040"/>
                </a:solidFill>
                <a:latin typeface="Times New Roman"/>
                <a:cs typeface="Times New Roman"/>
              </a:rPr>
              <a:t> </a:t>
            </a:r>
            <a:r>
              <a:rPr sz="2200" dirty="0">
                <a:solidFill>
                  <a:srgbClr val="404040"/>
                </a:solidFill>
                <a:latin typeface="Times New Roman"/>
                <a:cs typeface="Times New Roman"/>
              </a:rPr>
              <a:t>and</a:t>
            </a:r>
            <a:r>
              <a:rPr sz="2200" spc="-45" dirty="0">
                <a:solidFill>
                  <a:srgbClr val="404040"/>
                </a:solidFill>
                <a:latin typeface="Times New Roman"/>
                <a:cs typeface="Times New Roman"/>
              </a:rPr>
              <a:t> </a:t>
            </a:r>
            <a:r>
              <a:rPr sz="2200" spc="-10" dirty="0">
                <a:solidFill>
                  <a:srgbClr val="404040"/>
                </a:solidFill>
                <a:latin typeface="Times New Roman"/>
                <a:cs typeface="Times New Roman"/>
              </a:rPr>
              <a:t>buildings.</a:t>
            </a:r>
            <a:endParaRPr sz="2200" dirty="0">
              <a:latin typeface="Times New Roman"/>
              <a:cs typeface="Times New Roman"/>
            </a:endParaRPr>
          </a:p>
          <a:p>
            <a:pPr marL="355600" marR="5080" indent="-342900">
              <a:lnSpc>
                <a:spcPts val="2380"/>
              </a:lnSpc>
              <a:spcBef>
                <a:spcPts val="1030"/>
              </a:spcBef>
              <a:tabLst>
                <a:tab pos="354965" algn="l"/>
              </a:tabLst>
            </a:pPr>
            <a:r>
              <a:rPr sz="1750" spc="100" dirty="0">
                <a:solidFill>
                  <a:srgbClr val="B31166"/>
                </a:solidFill>
                <a:latin typeface="Lucida Sans Unicode"/>
                <a:cs typeface="Lucida Sans Unicode"/>
              </a:rPr>
              <a:t>▶</a:t>
            </a:r>
            <a:r>
              <a:rPr sz="1750" dirty="0">
                <a:solidFill>
                  <a:srgbClr val="B31166"/>
                </a:solidFill>
                <a:latin typeface="Lucida Sans Unicode"/>
                <a:cs typeface="Lucida Sans Unicode"/>
              </a:rPr>
              <a:t>	</a:t>
            </a:r>
            <a:r>
              <a:rPr sz="2200" dirty="0">
                <a:solidFill>
                  <a:srgbClr val="404040"/>
                </a:solidFill>
                <a:latin typeface="Times New Roman"/>
                <a:cs typeface="Times New Roman"/>
              </a:rPr>
              <a:t>Public</a:t>
            </a:r>
            <a:r>
              <a:rPr sz="2200" spc="-40" dirty="0">
                <a:solidFill>
                  <a:srgbClr val="404040"/>
                </a:solidFill>
                <a:latin typeface="Times New Roman"/>
                <a:cs typeface="Times New Roman"/>
              </a:rPr>
              <a:t> </a:t>
            </a:r>
            <a:r>
              <a:rPr sz="2200" dirty="0">
                <a:solidFill>
                  <a:srgbClr val="404040"/>
                </a:solidFill>
                <a:latin typeface="Times New Roman"/>
                <a:cs typeface="Times New Roman"/>
              </a:rPr>
              <a:t>Health</a:t>
            </a:r>
            <a:r>
              <a:rPr sz="2200" spc="-40" dirty="0">
                <a:solidFill>
                  <a:srgbClr val="404040"/>
                </a:solidFill>
                <a:latin typeface="Times New Roman"/>
                <a:cs typeface="Times New Roman"/>
              </a:rPr>
              <a:t> </a:t>
            </a:r>
            <a:r>
              <a:rPr sz="2200" dirty="0">
                <a:solidFill>
                  <a:srgbClr val="404040"/>
                </a:solidFill>
                <a:latin typeface="Times New Roman"/>
                <a:cs typeface="Times New Roman"/>
              </a:rPr>
              <a:t>Improvement</a:t>
            </a:r>
            <a:r>
              <a:rPr sz="2200" spc="5" dirty="0">
                <a:solidFill>
                  <a:srgbClr val="404040"/>
                </a:solidFill>
                <a:latin typeface="Times New Roman"/>
                <a:cs typeface="Times New Roman"/>
              </a:rPr>
              <a:t> </a:t>
            </a:r>
            <a:r>
              <a:rPr sz="2200" dirty="0">
                <a:solidFill>
                  <a:srgbClr val="404040"/>
                </a:solidFill>
                <a:latin typeface="Times New Roman"/>
                <a:cs typeface="Times New Roman"/>
              </a:rPr>
              <a:t>–</a:t>
            </a:r>
            <a:r>
              <a:rPr sz="2200" spc="-40" dirty="0">
                <a:solidFill>
                  <a:srgbClr val="404040"/>
                </a:solidFill>
                <a:latin typeface="Times New Roman"/>
                <a:cs typeface="Times New Roman"/>
              </a:rPr>
              <a:t> </a:t>
            </a:r>
            <a:r>
              <a:rPr sz="2200" dirty="0">
                <a:solidFill>
                  <a:srgbClr val="404040"/>
                </a:solidFill>
                <a:latin typeface="Times New Roman"/>
                <a:cs typeface="Times New Roman"/>
              </a:rPr>
              <a:t>Minimizes</a:t>
            </a:r>
            <a:r>
              <a:rPr sz="2200" spc="-40" dirty="0">
                <a:solidFill>
                  <a:srgbClr val="404040"/>
                </a:solidFill>
                <a:latin typeface="Times New Roman"/>
                <a:cs typeface="Times New Roman"/>
              </a:rPr>
              <a:t> </a:t>
            </a:r>
            <a:r>
              <a:rPr sz="2200" spc="-25" dirty="0">
                <a:solidFill>
                  <a:srgbClr val="404040"/>
                </a:solidFill>
                <a:latin typeface="Times New Roman"/>
                <a:cs typeface="Times New Roman"/>
              </a:rPr>
              <a:t>water-</a:t>
            </a:r>
            <a:r>
              <a:rPr sz="2200" dirty="0">
                <a:solidFill>
                  <a:srgbClr val="404040"/>
                </a:solidFill>
                <a:latin typeface="Times New Roman"/>
                <a:cs typeface="Times New Roman"/>
              </a:rPr>
              <a:t>borne</a:t>
            </a:r>
            <a:r>
              <a:rPr sz="2200" spc="-25" dirty="0">
                <a:solidFill>
                  <a:srgbClr val="404040"/>
                </a:solidFill>
                <a:latin typeface="Times New Roman"/>
                <a:cs typeface="Times New Roman"/>
              </a:rPr>
              <a:t> </a:t>
            </a:r>
            <a:r>
              <a:rPr sz="2200" dirty="0">
                <a:solidFill>
                  <a:srgbClr val="404040"/>
                </a:solidFill>
                <a:latin typeface="Times New Roman"/>
                <a:cs typeface="Times New Roman"/>
              </a:rPr>
              <a:t>diseases</a:t>
            </a:r>
            <a:r>
              <a:rPr sz="2200" spc="-60" dirty="0">
                <a:solidFill>
                  <a:srgbClr val="404040"/>
                </a:solidFill>
                <a:latin typeface="Times New Roman"/>
                <a:cs typeface="Times New Roman"/>
              </a:rPr>
              <a:t> </a:t>
            </a:r>
            <a:r>
              <a:rPr sz="2200" dirty="0">
                <a:solidFill>
                  <a:srgbClr val="404040"/>
                </a:solidFill>
                <a:latin typeface="Times New Roman"/>
                <a:cs typeface="Times New Roman"/>
              </a:rPr>
              <a:t>caused</a:t>
            </a:r>
            <a:r>
              <a:rPr sz="2200" spc="-50" dirty="0">
                <a:solidFill>
                  <a:srgbClr val="404040"/>
                </a:solidFill>
                <a:latin typeface="Times New Roman"/>
                <a:cs typeface="Times New Roman"/>
              </a:rPr>
              <a:t> </a:t>
            </a:r>
            <a:r>
              <a:rPr sz="2200" spc="-25" dirty="0">
                <a:solidFill>
                  <a:srgbClr val="404040"/>
                </a:solidFill>
                <a:latin typeface="Times New Roman"/>
                <a:cs typeface="Times New Roman"/>
              </a:rPr>
              <a:t>by </a:t>
            </a:r>
            <a:r>
              <a:rPr sz="2200" dirty="0">
                <a:solidFill>
                  <a:srgbClr val="404040"/>
                </a:solidFill>
                <a:latin typeface="Times New Roman"/>
                <a:cs typeface="Times New Roman"/>
              </a:rPr>
              <a:t>stagnant</a:t>
            </a:r>
            <a:r>
              <a:rPr sz="2200" spc="-75" dirty="0">
                <a:solidFill>
                  <a:srgbClr val="404040"/>
                </a:solidFill>
                <a:latin typeface="Times New Roman"/>
                <a:cs typeface="Times New Roman"/>
              </a:rPr>
              <a:t> </a:t>
            </a:r>
            <a:r>
              <a:rPr sz="2200" spc="-10" dirty="0">
                <a:solidFill>
                  <a:srgbClr val="404040"/>
                </a:solidFill>
                <a:latin typeface="Times New Roman"/>
                <a:cs typeface="Times New Roman"/>
              </a:rPr>
              <a:t>water.</a:t>
            </a:r>
            <a:endParaRPr sz="2200" dirty="0">
              <a:latin typeface="Times New Roman"/>
              <a:cs typeface="Times New Roman"/>
            </a:endParaRPr>
          </a:p>
          <a:p>
            <a:pPr marL="12700">
              <a:lnSpc>
                <a:spcPct val="100000"/>
              </a:lnSpc>
              <a:spcBef>
                <a:spcPts val="690"/>
              </a:spcBef>
              <a:tabLst>
                <a:tab pos="354965" algn="l"/>
              </a:tabLst>
            </a:pPr>
            <a:r>
              <a:rPr sz="1750" spc="100" dirty="0">
                <a:solidFill>
                  <a:srgbClr val="B31166"/>
                </a:solidFill>
                <a:latin typeface="Lucida Sans Unicode"/>
                <a:cs typeface="Lucida Sans Unicode"/>
              </a:rPr>
              <a:t>▶</a:t>
            </a:r>
            <a:r>
              <a:rPr sz="1750" dirty="0">
                <a:solidFill>
                  <a:srgbClr val="B31166"/>
                </a:solidFill>
                <a:latin typeface="Lucida Sans Unicode"/>
                <a:cs typeface="Lucida Sans Unicode"/>
              </a:rPr>
              <a:t>	</a:t>
            </a:r>
            <a:r>
              <a:rPr sz="2200" dirty="0">
                <a:solidFill>
                  <a:srgbClr val="404040"/>
                </a:solidFill>
                <a:latin typeface="Times New Roman"/>
                <a:cs typeface="Times New Roman"/>
              </a:rPr>
              <a:t>Economic</a:t>
            </a:r>
            <a:r>
              <a:rPr sz="2200" spc="-30" dirty="0">
                <a:solidFill>
                  <a:srgbClr val="404040"/>
                </a:solidFill>
                <a:latin typeface="Times New Roman"/>
                <a:cs typeface="Times New Roman"/>
              </a:rPr>
              <a:t> </a:t>
            </a:r>
            <a:r>
              <a:rPr sz="2200" dirty="0">
                <a:solidFill>
                  <a:srgbClr val="404040"/>
                </a:solidFill>
                <a:latin typeface="Times New Roman"/>
                <a:cs typeface="Times New Roman"/>
              </a:rPr>
              <a:t>Stability</a:t>
            </a:r>
            <a:r>
              <a:rPr sz="2200" spc="-65" dirty="0">
                <a:solidFill>
                  <a:srgbClr val="404040"/>
                </a:solidFill>
                <a:latin typeface="Times New Roman"/>
                <a:cs typeface="Times New Roman"/>
              </a:rPr>
              <a:t> </a:t>
            </a:r>
            <a:r>
              <a:rPr sz="2200" dirty="0">
                <a:solidFill>
                  <a:srgbClr val="404040"/>
                </a:solidFill>
                <a:latin typeface="Times New Roman"/>
                <a:cs typeface="Times New Roman"/>
              </a:rPr>
              <a:t>–</a:t>
            </a:r>
            <a:r>
              <a:rPr sz="2200" spc="-45" dirty="0">
                <a:solidFill>
                  <a:srgbClr val="404040"/>
                </a:solidFill>
                <a:latin typeface="Times New Roman"/>
                <a:cs typeface="Times New Roman"/>
              </a:rPr>
              <a:t> </a:t>
            </a:r>
            <a:r>
              <a:rPr sz="2200" dirty="0">
                <a:solidFill>
                  <a:srgbClr val="404040"/>
                </a:solidFill>
                <a:latin typeface="Times New Roman"/>
                <a:cs typeface="Times New Roman"/>
              </a:rPr>
              <a:t>Reduces</a:t>
            </a:r>
            <a:r>
              <a:rPr sz="2200" spc="-65" dirty="0">
                <a:solidFill>
                  <a:srgbClr val="404040"/>
                </a:solidFill>
                <a:latin typeface="Times New Roman"/>
                <a:cs typeface="Times New Roman"/>
              </a:rPr>
              <a:t> </a:t>
            </a:r>
            <a:r>
              <a:rPr sz="2200" dirty="0">
                <a:solidFill>
                  <a:srgbClr val="404040"/>
                </a:solidFill>
                <a:latin typeface="Times New Roman"/>
                <a:cs typeface="Times New Roman"/>
              </a:rPr>
              <a:t>business</a:t>
            </a:r>
            <a:r>
              <a:rPr sz="2200" spc="-65" dirty="0">
                <a:solidFill>
                  <a:srgbClr val="404040"/>
                </a:solidFill>
                <a:latin typeface="Times New Roman"/>
                <a:cs typeface="Times New Roman"/>
              </a:rPr>
              <a:t> </a:t>
            </a:r>
            <a:r>
              <a:rPr sz="2200" dirty="0">
                <a:solidFill>
                  <a:srgbClr val="404040"/>
                </a:solidFill>
                <a:latin typeface="Times New Roman"/>
                <a:cs typeface="Times New Roman"/>
              </a:rPr>
              <a:t>interruptions</a:t>
            </a:r>
            <a:r>
              <a:rPr sz="2200" spc="-55" dirty="0">
                <a:solidFill>
                  <a:srgbClr val="404040"/>
                </a:solidFill>
                <a:latin typeface="Times New Roman"/>
                <a:cs typeface="Times New Roman"/>
              </a:rPr>
              <a:t> </a:t>
            </a:r>
            <a:r>
              <a:rPr sz="2200" dirty="0">
                <a:solidFill>
                  <a:srgbClr val="404040"/>
                </a:solidFill>
                <a:latin typeface="Times New Roman"/>
                <a:cs typeface="Times New Roman"/>
              </a:rPr>
              <a:t>and</a:t>
            </a:r>
            <a:r>
              <a:rPr sz="2200" spc="-45" dirty="0">
                <a:solidFill>
                  <a:srgbClr val="404040"/>
                </a:solidFill>
                <a:latin typeface="Times New Roman"/>
                <a:cs typeface="Times New Roman"/>
              </a:rPr>
              <a:t> </a:t>
            </a:r>
            <a:r>
              <a:rPr sz="2200" dirty="0">
                <a:solidFill>
                  <a:srgbClr val="404040"/>
                </a:solidFill>
                <a:latin typeface="Times New Roman"/>
                <a:cs typeface="Times New Roman"/>
              </a:rPr>
              <a:t>repair</a:t>
            </a:r>
            <a:r>
              <a:rPr sz="2200" spc="-10" dirty="0">
                <a:solidFill>
                  <a:srgbClr val="404040"/>
                </a:solidFill>
                <a:latin typeface="Times New Roman"/>
                <a:cs typeface="Times New Roman"/>
              </a:rPr>
              <a:t> costs.</a:t>
            </a:r>
            <a:endParaRPr sz="2200" dirty="0">
              <a:latin typeface="Times New Roman"/>
              <a:cs typeface="Times New Roman"/>
            </a:endParaRPr>
          </a:p>
          <a:p>
            <a:pPr marL="12700">
              <a:lnSpc>
                <a:spcPts val="2510"/>
              </a:lnSpc>
              <a:spcBef>
                <a:spcPts val="745"/>
              </a:spcBef>
              <a:tabLst>
                <a:tab pos="354965" algn="l"/>
              </a:tabLst>
            </a:pPr>
            <a:r>
              <a:rPr sz="1750" spc="100" dirty="0">
                <a:solidFill>
                  <a:srgbClr val="B31166"/>
                </a:solidFill>
                <a:latin typeface="Lucida Sans Unicode"/>
                <a:cs typeface="Lucida Sans Unicode"/>
              </a:rPr>
              <a:t>▶</a:t>
            </a:r>
            <a:r>
              <a:rPr sz="1750" dirty="0">
                <a:solidFill>
                  <a:srgbClr val="B31166"/>
                </a:solidFill>
                <a:latin typeface="Lucida Sans Unicode"/>
                <a:cs typeface="Lucida Sans Unicode"/>
              </a:rPr>
              <a:t>	</a:t>
            </a:r>
            <a:r>
              <a:rPr sz="2200" dirty="0">
                <a:solidFill>
                  <a:srgbClr val="404040"/>
                </a:solidFill>
                <a:latin typeface="Times New Roman"/>
                <a:cs typeface="Times New Roman"/>
              </a:rPr>
              <a:t>Urban</a:t>
            </a:r>
            <a:r>
              <a:rPr sz="2200" spc="-60" dirty="0">
                <a:solidFill>
                  <a:srgbClr val="404040"/>
                </a:solidFill>
                <a:latin typeface="Times New Roman"/>
                <a:cs typeface="Times New Roman"/>
              </a:rPr>
              <a:t> </a:t>
            </a:r>
            <a:r>
              <a:rPr sz="2200" dirty="0">
                <a:solidFill>
                  <a:srgbClr val="404040"/>
                </a:solidFill>
                <a:latin typeface="Times New Roman"/>
                <a:cs typeface="Times New Roman"/>
              </a:rPr>
              <a:t>Development</a:t>
            </a:r>
            <a:r>
              <a:rPr sz="2200" spc="-35" dirty="0">
                <a:solidFill>
                  <a:srgbClr val="404040"/>
                </a:solidFill>
                <a:latin typeface="Times New Roman"/>
                <a:cs typeface="Times New Roman"/>
              </a:rPr>
              <a:t> </a:t>
            </a:r>
            <a:r>
              <a:rPr sz="2200" dirty="0">
                <a:solidFill>
                  <a:srgbClr val="404040"/>
                </a:solidFill>
                <a:latin typeface="Times New Roman"/>
                <a:cs typeface="Times New Roman"/>
              </a:rPr>
              <a:t>Support</a:t>
            </a:r>
            <a:r>
              <a:rPr sz="2200" spc="-55" dirty="0">
                <a:solidFill>
                  <a:srgbClr val="404040"/>
                </a:solidFill>
                <a:latin typeface="Times New Roman"/>
                <a:cs typeface="Times New Roman"/>
              </a:rPr>
              <a:t> </a:t>
            </a:r>
            <a:r>
              <a:rPr sz="2200" dirty="0">
                <a:solidFill>
                  <a:srgbClr val="404040"/>
                </a:solidFill>
                <a:latin typeface="Times New Roman"/>
                <a:cs typeface="Times New Roman"/>
              </a:rPr>
              <a:t>–</a:t>
            </a:r>
            <a:r>
              <a:rPr sz="2200" spc="-65" dirty="0">
                <a:solidFill>
                  <a:srgbClr val="404040"/>
                </a:solidFill>
                <a:latin typeface="Times New Roman"/>
                <a:cs typeface="Times New Roman"/>
              </a:rPr>
              <a:t> </a:t>
            </a:r>
            <a:r>
              <a:rPr sz="2200" dirty="0">
                <a:solidFill>
                  <a:srgbClr val="404040"/>
                </a:solidFill>
                <a:latin typeface="Times New Roman"/>
                <a:cs typeface="Times New Roman"/>
              </a:rPr>
              <a:t>Supports</a:t>
            </a:r>
            <a:r>
              <a:rPr sz="2200" spc="-60" dirty="0">
                <a:solidFill>
                  <a:srgbClr val="404040"/>
                </a:solidFill>
                <a:latin typeface="Times New Roman"/>
                <a:cs typeface="Times New Roman"/>
              </a:rPr>
              <a:t> </a:t>
            </a:r>
            <a:r>
              <a:rPr sz="2200" dirty="0">
                <a:solidFill>
                  <a:srgbClr val="404040"/>
                </a:solidFill>
                <a:latin typeface="Times New Roman"/>
                <a:cs typeface="Times New Roman"/>
              </a:rPr>
              <a:t>sustainable</a:t>
            </a:r>
            <a:r>
              <a:rPr sz="2200" spc="-70" dirty="0">
                <a:solidFill>
                  <a:srgbClr val="404040"/>
                </a:solidFill>
                <a:latin typeface="Times New Roman"/>
                <a:cs typeface="Times New Roman"/>
              </a:rPr>
              <a:t> </a:t>
            </a:r>
            <a:r>
              <a:rPr sz="2200" dirty="0">
                <a:solidFill>
                  <a:srgbClr val="404040"/>
                </a:solidFill>
                <a:latin typeface="Times New Roman"/>
                <a:cs typeface="Times New Roman"/>
              </a:rPr>
              <a:t>planning</a:t>
            </a:r>
            <a:r>
              <a:rPr sz="2200" spc="-65" dirty="0">
                <a:solidFill>
                  <a:srgbClr val="404040"/>
                </a:solidFill>
                <a:latin typeface="Times New Roman"/>
                <a:cs typeface="Times New Roman"/>
              </a:rPr>
              <a:t> </a:t>
            </a:r>
            <a:r>
              <a:rPr sz="2200" spc="-25" dirty="0">
                <a:solidFill>
                  <a:srgbClr val="404040"/>
                </a:solidFill>
                <a:latin typeface="Times New Roman"/>
                <a:cs typeface="Times New Roman"/>
              </a:rPr>
              <a:t>and</a:t>
            </a:r>
            <a:endParaRPr sz="2200" dirty="0">
              <a:latin typeface="Times New Roman"/>
              <a:cs typeface="Times New Roman"/>
            </a:endParaRPr>
          </a:p>
          <a:p>
            <a:pPr marL="355600">
              <a:lnSpc>
                <a:spcPts val="2510"/>
              </a:lnSpc>
            </a:pPr>
            <a:r>
              <a:rPr sz="2200" dirty="0">
                <a:solidFill>
                  <a:srgbClr val="404040"/>
                </a:solidFill>
                <a:latin typeface="Times New Roman"/>
                <a:cs typeface="Times New Roman"/>
              </a:rPr>
              <a:t>organized</a:t>
            </a:r>
            <a:r>
              <a:rPr sz="2200" spc="-80" dirty="0">
                <a:solidFill>
                  <a:srgbClr val="404040"/>
                </a:solidFill>
                <a:latin typeface="Times New Roman"/>
                <a:cs typeface="Times New Roman"/>
              </a:rPr>
              <a:t> </a:t>
            </a:r>
            <a:r>
              <a:rPr sz="2200" dirty="0">
                <a:solidFill>
                  <a:srgbClr val="404040"/>
                </a:solidFill>
                <a:latin typeface="Times New Roman"/>
                <a:cs typeface="Times New Roman"/>
              </a:rPr>
              <a:t>expansion</a:t>
            </a:r>
            <a:r>
              <a:rPr sz="2200" spc="-70" dirty="0">
                <a:solidFill>
                  <a:srgbClr val="404040"/>
                </a:solidFill>
                <a:latin typeface="Times New Roman"/>
                <a:cs typeface="Times New Roman"/>
              </a:rPr>
              <a:t> </a:t>
            </a:r>
            <a:r>
              <a:rPr sz="2200" dirty="0">
                <a:solidFill>
                  <a:srgbClr val="404040"/>
                </a:solidFill>
                <a:latin typeface="Times New Roman"/>
                <a:cs typeface="Times New Roman"/>
              </a:rPr>
              <a:t>of</a:t>
            </a:r>
            <a:r>
              <a:rPr sz="2200" spc="-55" dirty="0">
                <a:solidFill>
                  <a:srgbClr val="404040"/>
                </a:solidFill>
                <a:latin typeface="Times New Roman"/>
                <a:cs typeface="Times New Roman"/>
              </a:rPr>
              <a:t> </a:t>
            </a:r>
            <a:r>
              <a:rPr sz="2200" dirty="0">
                <a:solidFill>
                  <a:srgbClr val="404040"/>
                </a:solidFill>
                <a:latin typeface="Times New Roman"/>
                <a:cs typeface="Times New Roman"/>
              </a:rPr>
              <a:t>Daalo</a:t>
            </a:r>
            <a:r>
              <a:rPr sz="2200" spc="-65" dirty="0">
                <a:solidFill>
                  <a:srgbClr val="404040"/>
                </a:solidFill>
                <a:latin typeface="Times New Roman"/>
                <a:cs typeface="Times New Roman"/>
              </a:rPr>
              <a:t> </a:t>
            </a:r>
            <a:r>
              <a:rPr sz="2200" spc="-10" dirty="0">
                <a:solidFill>
                  <a:srgbClr val="404040"/>
                </a:solidFill>
                <a:latin typeface="Times New Roman"/>
                <a:cs typeface="Times New Roman"/>
              </a:rPr>
              <a:t>area.</a:t>
            </a:r>
            <a:endParaRPr sz="2200" dirty="0">
              <a:latin typeface="Times New Roman"/>
              <a:cs typeface="Times New Roman"/>
            </a:endParaRPr>
          </a:p>
          <a:p>
            <a:pPr marL="355600" marR="1271270" indent="-342900">
              <a:lnSpc>
                <a:spcPts val="2380"/>
              </a:lnSpc>
              <a:spcBef>
                <a:spcPts val="1025"/>
              </a:spcBef>
              <a:tabLst>
                <a:tab pos="354965" algn="l"/>
              </a:tabLst>
            </a:pPr>
            <a:r>
              <a:rPr sz="1750" spc="100" dirty="0">
                <a:solidFill>
                  <a:srgbClr val="B31166"/>
                </a:solidFill>
                <a:latin typeface="Lucida Sans Unicode"/>
                <a:cs typeface="Lucida Sans Unicode"/>
              </a:rPr>
              <a:t>▶</a:t>
            </a:r>
            <a:r>
              <a:rPr sz="1750" dirty="0">
                <a:solidFill>
                  <a:srgbClr val="B31166"/>
                </a:solidFill>
                <a:latin typeface="Lucida Sans Unicode"/>
                <a:cs typeface="Lucida Sans Unicode"/>
              </a:rPr>
              <a:t>	</a:t>
            </a:r>
            <a:r>
              <a:rPr sz="2200" dirty="0">
                <a:solidFill>
                  <a:srgbClr val="404040"/>
                </a:solidFill>
                <a:latin typeface="Times New Roman"/>
                <a:cs typeface="Times New Roman"/>
              </a:rPr>
              <a:t>Given</a:t>
            </a:r>
            <a:r>
              <a:rPr sz="2200" spc="-50" dirty="0">
                <a:solidFill>
                  <a:srgbClr val="404040"/>
                </a:solidFill>
                <a:latin typeface="Times New Roman"/>
                <a:cs typeface="Times New Roman"/>
              </a:rPr>
              <a:t> </a:t>
            </a:r>
            <a:r>
              <a:rPr sz="2200" dirty="0">
                <a:solidFill>
                  <a:srgbClr val="404040"/>
                </a:solidFill>
                <a:latin typeface="Times New Roman"/>
                <a:cs typeface="Times New Roman"/>
              </a:rPr>
              <a:t>the</a:t>
            </a:r>
            <a:r>
              <a:rPr sz="2200" spc="-55" dirty="0">
                <a:solidFill>
                  <a:srgbClr val="404040"/>
                </a:solidFill>
                <a:latin typeface="Times New Roman"/>
                <a:cs typeface="Times New Roman"/>
              </a:rPr>
              <a:t> </a:t>
            </a:r>
            <a:r>
              <a:rPr sz="2200" dirty="0">
                <a:solidFill>
                  <a:srgbClr val="404040"/>
                </a:solidFill>
                <a:latin typeface="Times New Roman"/>
                <a:cs typeface="Times New Roman"/>
              </a:rPr>
              <a:t>growing</a:t>
            </a:r>
            <a:r>
              <a:rPr sz="2200" spc="-60" dirty="0">
                <a:solidFill>
                  <a:srgbClr val="404040"/>
                </a:solidFill>
                <a:latin typeface="Times New Roman"/>
                <a:cs typeface="Times New Roman"/>
              </a:rPr>
              <a:t> </a:t>
            </a:r>
            <a:r>
              <a:rPr sz="2200" dirty="0">
                <a:solidFill>
                  <a:srgbClr val="404040"/>
                </a:solidFill>
                <a:latin typeface="Times New Roman"/>
                <a:cs typeface="Times New Roman"/>
              </a:rPr>
              <a:t>population</a:t>
            </a:r>
            <a:r>
              <a:rPr sz="2200" spc="-75" dirty="0">
                <a:solidFill>
                  <a:srgbClr val="404040"/>
                </a:solidFill>
                <a:latin typeface="Times New Roman"/>
                <a:cs typeface="Times New Roman"/>
              </a:rPr>
              <a:t> </a:t>
            </a:r>
            <a:r>
              <a:rPr sz="2200" dirty="0">
                <a:solidFill>
                  <a:srgbClr val="404040"/>
                </a:solidFill>
                <a:latin typeface="Times New Roman"/>
                <a:cs typeface="Times New Roman"/>
              </a:rPr>
              <a:t>of</a:t>
            </a:r>
            <a:r>
              <a:rPr sz="2200" spc="-55" dirty="0">
                <a:solidFill>
                  <a:srgbClr val="404040"/>
                </a:solidFill>
                <a:latin typeface="Times New Roman"/>
                <a:cs typeface="Times New Roman"/>
              </a:rPr>
              <a:t> </a:t>
            </a:r>
            <a:r>
              <a:rPr sz="2200" dirty="0">
                <a:solidFill>
                  <a:srgbClr val="404040"/>
                </a:solidFill>
                <a:latin typeface="Times New Roman"/>
                <a:cs typeface="Times New Roman"/>
              </a:rPr>
              <a:t>Mogadishu,</a:t>
            </a:r>
            <a:r>
              <a:rPr sz="2200" spc="-70" dirty="0">
                <a:solidFill>
                  <a:srgbClr val="404040"/>
                </a:solidFill>
                <a:latin typeface="Times New Roman"/>
                <a:cs typeface="Times New Roman"/>
              </a:rPr>
              <a:t> </a:t>
            </a:r>
            <a:r>
              <a:rPr sz="2200" dirty="0">
                <a:solidFill>
                  <a:srgbClr val="404040"/>
                </a:solidFill>
                <a:latin typeface="Times New Roman"/>
                <a:cs typeface="Times New Roman"/>
              </a:rPr>
              <a:t>proper</a:t>
            </a:r>
            <a:r>
              <a:rPr sz="2200" spc="-60" dirty="0">
                <a:solidFill>
                  <a:srgbClr val="404040"/>
                </a:solidFill>
                <a:latin typeface="Times New Roman"/>
                <a:cs typeface="Times New Roman"/>
              </a:rPr>
              <a:t> </a:t>
            </a:r>
            <a:r>
              <a:rPr sz="2200" spc="-10" dirty="0">
                <a:solidFill>
                  <a:srgbClr val="404040"/>
                </a:solidFill>
                <a:latin typeface="Times New Roman"/>
                <a:cs typeface="Times New Roman"/>
              </a:rPr>
              <a:t>drainage </a:t>
            </a:r>
            <a:r>
              <a:rPr sz="2200" dirty="0">
                <a:solidFill>
                  <a:srgbClr val="404040"/>
                </a:solidFill>
                <a:latin typeface="Times New Roman"/>
                <a:cs typeface="Times New Roman"/>
              </a:rPr>
              <a:t>infrastructure</a:t>
            </a:r>
            <a:r>
              <a:rPr sz="2200" spc="-30" dirty="0">
                <a:solidFill>
                  <a:srgbClr val="404040"/>
                </a:solidFill>
                <a:latin typeface="Times New Roman"/>
                <a:cs typeface="Times New Roman"/>
              </a:rPr>
              <a:t> </a:t>
            </a:r>
            <a:r>
              <a:rPr sz="2200" dirty="0">
                <a:solidFill>
                  <a:srgbClr val="404040"/>
                </a:solidFill>
                <a:latin typeface="Times New Roman"/>
                <a:cs typeface="Times New Roman"/>
              </a:rPr>
              <a:t>is</a:t>
            </a:r>
            <a:r>
              <a:rPr sz="2200" spc="-40" dirty="0">
                <a:solidFill>
                  <a:srgbClr val="404040"/>
                </a:solidFill>
                <a:latin typeface="Times New Roman"/>
                <a:cs typeface="Times New Roman"/>
              </a:rPr>
              <a:t> </a:t>
            </a:r>
            <a:r>
              <a:rPr sz="2200" dirty="0">
                <a:solidFill>
                  <a:srgbClr val="404040"/>
                </a:solidFill>
                <a:latin typeface="Times New Roman"/>
                <a:cs typeface="Times New Roman"/>
              </a:rPr>
              <a:t>essential</a:t>
            </a:r>
            <a:r>
              <a:rPr sz="2200" spc="-45" dirty="0">
                <a:solidFill>
                  <a:srgbClr val="404040"/>
                </a:solidFill>
                <a:latin typeface="Times New Roman"/>
                <a:cs typeface="Times New Roman"/>
              </a:rPr>
              <a:t> </a:t>
            </a:r>
            <a:r>
              <a:rPr sz="2200" dirty="0">
                <a:solidFill>
                  <a:srgbClr val="404040"/>
                </a:solidFill>
                <a:latin typeface="Times New Roman"/>
                <a:cs typeface="Times New Roman"/>
              </a:rPr>
              <a:t>for</a:t>
            </a:r>
            <a:r>
              <a:rPr sz="2200" spc="-25" dirty="0">
                <a:solidFill>
                  <a:srgbClr val="404040"/>
                </a:solidFill>
                <a:latin typeface="Times New Roman"/>
                <a:cs typeface="Times New Roman"/>
              </a:rPr>
              <a:t> </a:t>
            </a:r>
            <a:r>
              <a:rPr sz="2200" spc="-10" dirty="0">
                <a:solidFill>
                  <a:srgbClr val="404040"/>
                </a:solidFill>
                <a:latin typeface="Times New Roman"/>
                <a:cs typeface="Times New Roman"/>
              </a:rPr>
              <a:t>long-</a:t>
            </a:r>
            <a:r>
              <a:rPr sz="2200" dirty="0">
                <a:solidFill>
                  <a:srgbClr val="404040"/>
                </a:solidFill>
                <a:latin typeface="Times New Roman"/>
                <a:cs typeface="Times New Roman"/>
              </a:rPr>
              <a:t>term</a:t>
            </a:r>
            <a:r>
              <a:rPr sz="2200" spc="-50" dirty="0">
                <a:solidFill>
                  <a:srgbClr val="404040"/>
                </a:solidFill>
                <a:latin typeface="Times New Roman"/>
                <a:cs typeface="Times New Roman"/>
              </a:rPr>
              <a:t> </a:t>
            </a:r>
            <a:r>
              <a:rPr sz="2200" spc="-10" dirty="0">
                <a:solidFill>
                  <a:srgbClr val="404040"/>
                </a:solidFill>
                <a:latin typeface="Times New Roman"/>
                <a:cs typeface="Times New Roman"/>
              </a:rPr>
              <a:t>development</a:t>
            </a:r>
            <a:r>
              <a:rPr sz="1500" spc="-10" dirty="0">
                <a:solidFill>
                  <a:srgbClr val="404040"/>
                </a:solidFill>
                <a:latin typeface="Times New Roman"/>
                <a:cs typeface="Times New Roman"/>
              </a:rPr>
              <a:t>.</a:t>
            </a:r>
            <a:endParaRPr sz="1500" dirty="0">
              <a:latin typeface="Times New Roman"/>
              <a:cs typeface="Times New Roman"/>
            </a:endParaRPr>
          </a:p>
        </p:txBody>
      </p:sp>
    </p:spTree>
    <p:extLst>
      <p:ext uri="{BB962C8B-B14F-4D97-AF65-F5344CB8AC3E}">
        <p14:creationId xmlns:p14="http://schemas.microsoft.com/office/powerpoint/2010/main" val="30238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686659"/>
            <a:ext cx="10515600" cy="682495"/>
          </a:xfrm>
          <a:prstGeom prst="rect">
            <a:avLst/>
          </a:prstGeom>
        </p:spPr>
        <p:txBody>
          <a:bodyPr vert="horz" wrap="square" lIns="0" tIns="249174" rIns="0" bIns="0" rtlCol="0">
            <a:spAutoFit/>
          </a:bodyPr>
          <a:lstStyle/>
          <a:p>
            <a:pPr marL="206375">
              <a:lnSpc>
                <a:spcPct val="100000"/>
              </a:lnSpc>
              <a:spcBef>
                <a:spcPts val="95"/>
              </a:spcBef>
            </a:pPr>
            <a:r>
              <a:rPr lang="en-US" sz="2800" b="1" dirty="0" smtClean="0">
                <a:solidFill>
                  <a:srgbClr val="00B0F0"/>
                </a:solidFill>
              </a:rPr>
              <a:t>1.</a:t>
            </a:r>
            <a:r>
              <a:rPr sz="2800" b="1" dirty="0" smtClean="0">
                <a:solidFill>
                  <a:srgbClr val="00B0F0"/>
                </a:solidFill>
              </a:rPr>
              <a:t>5</a:t>
            </a:r>
            <a:r>
              <a:rPr sz="2800" b="1" dirty="0">
                <a:solidFill>
                  <a:srgbClr val="00B0F0"/>
                </a:solidFill>
              </a:rPr>
              <a:t>.</a:t>
            </a:r>
            <a:r>
              <a:rPr sz="2800" b="1" spc="-65" dirty="0">
                <a:solidFill>
                  <a:srgbClr val="00B0F0"/>
                </a:solidFill>
              </a:rPr>
              <a:t> </a:t>
            </a:r>
            <a:r>
              <a:rPr sz="2800" b="1" dirty="0">
                <a:solidFill>
                  <a:srgbClr val="00B0F0"/>
                </a:solidFill>
              </a:rPr>
              <a:t>Objectives</a:t>
            </a:r>
            <a:r>
              <a:rPr sz="2800" b="1" spc="-60" dirty="0">
                <a:solidFill>
                  <a:srgbClr val="00B0F0"/>
                </a:solidFill>
              </a:rPr>
              <a:t> </a:t>
            </a:r>
            <a:r>
              <a:rPr sz="2800" b="1" dirty="0">
                <a:solidFill>
                  <a:srgbClr val="00B0F0"/>
                </a:solidFill>
              </a:rPr>
              <a:t>of</a:t>
            </a:r>
            <a:r>
              <a:rPr sz="2800" b="1" spc="-60" dirty="0">
                <a:solidFill>
                  <a:srgbClr val="00B0F0"/>
                </a:solidFill>
              </a:rPr>
              <a:t> </a:t>
            </a:r>
            <a:r>
              <a:rPr sz="2800" b="1" dirty="0">
                <a:solidFill>
                  <a:srgbClr val="00B0F0"/>
                </a:solidFill>
              </a:rPr>
              <a:t>the</a:t>
            </a:r>
            <a:r>
              <a:rPr sz="2800" b="1" spc="-60" dirty="0">
                <a:solidFill>
                  <a:srgbClr val="00B0F0"/>
                </a:solidFill>
              </a:rPr>
              <a:t> </a:t>
            </a:r>
            <a:r>
              <a:rPr sz="2800" b="1" dirty="0">
                <a:solidFill>
                  <a:srgbClr val="00B0F0"/>
                </a:solidFill>
              </a:rPr>
              <a:t>Drainage</a:t>
            </a:r>
            <a:r>
              <a:rPr sz="2800" b="1" spc="-70" dirty="0">
                <a:solidFill>
                  <a:srgbClr val="00B0F0"/>
                </a:solidFill>
              </a:rPr>
              <a:t> </a:t>
            </a:r>
            <a:r>
              <a:rPr sz="2800" b="1" dirty="0">
                <a:solidFill>
                  <a:srgbClr val="00B0F0"/>
                </a:solidFill>
              </a:rPr>
              <a:t>Design</a:t>
            </a:r>
            <a:r>
              <a:rPr sz="2800" b="1" spc="-50" dirty="0">
                <a:solidFill>
                  <a:srgbClr val="00B0F0"/>
                </a:solidFill>
              </a:rPr>
              <a:t> </a:t>
            </a:r>
            <a:r>
              <a:rPr sz="2800" b="1" dirty="0">
                <a:solidFill>
                  <a:srgbClr val="00B0F0"/>
                </a:solidFill>
              </a:rPr>
              <a:t>(Flood</a:t>
            </a:r>
            <a:r>
              <a:rPr sz="2800" b="1" spc="-60" dirty="0">
                <a:solidFill>
                  <a:srgbClr val="00B0F0"/>
                </a:solidFill>
              </a:rPr>
              <a:t> </a:t>
            </a:r>
            <a:r>
              <a:rPr sz="2800" b="1" spc="-10" dirty="0">
                <a:solidFill>
                  <a:srgbClr val="00B0F0"/>
                </a:solidFill>
              </a:rPr>
              <a:t>Control</a:t>
            </a:r>
            <a:r>
              <a:rPr sz="2800" spc="-10" dirty="0"/>
              <a:t>)</a:t>
            </a:r>
            <a:endParaRPr sz="2800" dirty="0"/>
          </a:p>
        </p:txBody>
      </p:sp>
      <p:sp>
        <p:nvSpPr>
          <p:cNvPr id="3" name="object 3"/>
          <p:cNvSpPr txBox="1"/>
          <p:nvPr/>
        </p:nvSpPr>
        <p:spPr>
          <a:xfrm>
            <a:off x="933805" y="1690688"/>
            <a:ext cx="8745220" cy="4477385"/>
          </a:xfrm>
          <a:prstGeom prst="rect">
            <a:avLst/>
          </a:prstGeom>
        </p:spPr>
        <p:txBody>
          <a:bodyPr vert="horz" wrap="square" lIns="0" tIns="154940" rIns="0" bIns="0" rtlCol="0">
            <a:spAutoFit/>
          </a:bodyPr>
          <a:lstStyle/>
          <a:p>
            <a:pPr marL="12700">
              <a:lnSpc>
                <a:spcPct val="100000"/>
              </a:lnSpc>
              <a:spcBef>
                <a:spcPts val="1220"/>
              </a:spcBef>
            </a:pPr>
            <a:r>
              <a:rPr sz="2000" b="1" dirty="0">
                <a:solidFill>
                  <a:srgbClr val="006FC0"/>
                </a:solidFill>
                <a:latin typeface="Times New Roman"/>
                <a:cs typeface="Times New Roman"/>
              </a:rPr>
              <a:t>A.</a:t>
            </a:r>
            <a:r>
              <a:rPr sz="2000" b="1" spc="-15" dirty="0">
                <a:solidFill>
                  <a:srgbClr val="006FC0"/>
                </a:solidFill>
                <a:latin typeface="Times New Roman"/>
                <a:cs typeface="Times New Roman"/>
              </a:rPr>
              <a:t> </a:t>
            </a:r>
            <a:r>
              <a:rPr sz="2000" b="1" dirty="0">
                <a:solidFill>
                  <a:srgbClr val="006FC0"/>
                </a:solidFill>
                <a:latin typeface="Times New Roman"/>
                <a:cs typeface="Times New Roman"/>
              </a:rPr>
              <a:t>General</a:t>
            </a:r>
            <a:r>
              <a:rPr sz="2000" b="1" spc="-35" dirty="0">
                <a:solidFill>
                  <a:srgbClr val="006FC0"/>
                </a:solidFill>
                <a:latin typeface="Times New Roman"/>
                <a:cs typeface="Times New Roman"/>
              </a:rPr>
              <a:t> </a:t>
            </a:r>
            <a:r>
              <a:rPr sz="2000" b="1" spc="-10" dirty="0">
                <a:solidFill>
                  <a:srgbClr val="006FC0"/>
                </a:solidFill>
                <a:latin typeface="Times New Roman"/>
                <a:cs typeface="Times New Roman"/>
              </a:rPr>
              <a:t>Objective</a:t>
            </a:r>
            <a:endParaRPr sz="2000" dirty="0">
              <a:latin typeface="Times New Roman"/>
              <a:cs typeface="Times New Roman"/>
            </a:endParaRPr>
          </a:p>
          <a:p>
            <a:pPr marL="355600" marR="5080" indent="-343535">
              <a:lnSpc>
                <a:spcPct val="100000"/>
              </a:lnSpc>
              <a:spcBef>
                <a:spcPts val="1005"/>
              </a:spcBef>
              <a:tabLst>
                <a:tab pos="354965" algn="l"/>
              </a:tabLst>
            </a:pPr>
            <a:r>
              <a:rPr sz="1450" spc="65" dirty="0">
                <a:solidFill>
                  <a:srgbClr val="B31166"/>
                </a:solidFill>
                <a:latin typeface="Lucida Sans Unicode"/>
                <a:cs typeface="Lucida Sans Unicode"/>
              </a:rPr>
              <a:t>▶</a:t>
            </a:r>
            <a:r>
              <a:rPr sz="1450" dirty="0">
                <a:solidFill>
                  <a:srgbClr val="B31166"/>
                </a:solidFill>
                <a:latin typeface="Lucida Sans Unicode"/>
                <a:cs typeface="Lucida Sans Unicode"/>
              </a:rPr>
              <a:t>	</a:t>
            </a:r>
            <a:r>
              <a:rPr sz="1800" spc="-30" dirty="0">
                <a:solidFill>
                  <a:srgbClr val="404040"/>
                </a:solidFill>
                <a:latin typeface="Times New Roman"/>
                <a:cs typeface="Times New Roman"/>
              </a:rPr>
              <a:t>To</a:t>
            </a:r>
            <a:r>
              <a:rPr sz="1800" spc="-45" dirty="0">
                <a:solidFill>
                  <a:srgbClr val="404040"/>
                </a:solidFill>
                <a:latin typeface="Times New Roman"/>
                <a:cs typeface="Times New Roman"/>
              </a:rPr>
              <a:t> </a:t>
            </a:r>
            <a:r>
              <a:rPr sz="1800" dirty="0">
                <a:solidFill>
                  <a:srgbClr val="404040"/>
                </a:solidFill>
                <a:latin typeface="Times New Roman"/>
                <a:cs typeface="Times New Roman"/>
              </a:rPr>
              <a:t>design</a:t>
            </a:r>
            <a:r>
              <a:rPr sz="1800" spc="-40" dirty="0">
                <a:solidFill>
                  <a:srgbClr val="404040"/>
                </a:solidFill>
                <a:latin typeface="Times New Roman"/>
                <a:cs typeface="Times New Roman"/>
              </a:rPr>
              <a:t> </a:t>
            </a:r>
            <a:r>
              <a:rPr sz="1800" dirty="0">
                <a:solidFill>
                  <a:srgbClr val="404040"/>
                </a:solidFill>
                <a:latin typeface="Times New Roman"/>
                <a:cs typeface="Times New Roman"/>
              </a:rPr>
              <a:t>an</a:t>
            </a:r>
            <a:r>
              <a:rPr sz="1800" spc="-35" dirty="0">
                <a:solidFill>
                  <a:srgbClr val="404040"/>
                </a:solidFill>
                <a:latin typeface="Times New Roman"/>
                <a:cs typeface="Times New Roman"/>
              </a:rPr>
              <a:t> </a:t>
            </a:r>
            <a:r>
              <a:rPr sz="1800" dirty="0">
                <a:solidFill>
                  <a:srgbClr val="404040"/>
                </a:solidFill>
                <a:latin typeface="Times New Roman"/>
                <a:cs typeface="Times New Roman"/>
              </a:rPr>
              <a:t>effective</a:t>
            </a:r>
            <a:r>
              <a:rPr sz="1800" spc="-45" dirty="0">
                <a:solidFill>
                  <a:srgbClr val="404040"/>
                </a:solidFill>
                <a:latin typeface="Times New Roman"/>
                <a:cs typeface="Times New Roman"/>
              </a:rPr>
              <a:t> </a:t>
            </a:r>
            <a:r>
              <a:rPr sz="1800" dirty="0">
                <a:solidFill>
                  <a:srgbClr val="404040"/>
                </a:solidFill>
                <a:latin typeface="Times New Roman"/>
                <a:cs typeface="Times New Roman"/>
              </a:rPr>
              <a:t>and</a:t>
            </a:r>
            <a:r>
              <a:rPr sz="1800" spc="-40" dirty="0">
                <a:solidFill>
                  <a:srgbClr val="404040"/>
                </a:solidFill>
                <a:latin typeface="Times New Roman"/>
                <a:cs typeface="Times New Roman"/>
              </a:rPr>
              <a:t> </a:t>
            </a:r>
            <a:r>
              <a:rPr sz="1800" dirty="0">
                <a:solidFill>
                  <a:srgbClr val="404040"/>
                </a:solidFill>
                <a:latin typeface="Times New Roman"/>
                <a:cs typeface="Times New Roman"/>
              </a:rPr>
              <a:t>sustainable</a:t>
            </a:r>
            <a:r>
              <a:rPr sz="1800" spc="-45" dirty="0">
                <a:solidFill>
                  <a:srgbClr val="404040"/>
                </a:solidFill>
                <a:latin typeface="Times New Roman"/>
                <a:cs typeface="Times New Roman"/>
              </a:rPr>
              <a:t> </a:t>
            </a:r>
            <a:r>
              <a:rPr sz="1800" dirty="0">
                <a:solidFill>
                  <a:srgbClr val="404040"/>
                </a:solidFill>
                <a:latin typeface="Times New Roman"/>
                <a:cs typeface="Times New Roman"/>
              </a:rPr>
              <a:t>drainage</a:t>
            </a:r>
            <a:r>
              <a:rPr sz="1800" spc="-50" dirty="0">
                <a:solidFill>
                  <a:srgbClr val="404040"/>
                </a:solidFill>
                <a:latin typeface="Times New Roman"/>
                <a:cs typeface="Times New Roman"/>
              </a:rPr>
              <a:t> </a:t>
            </a:r>
            <a:r>
              <a:rPr sz="1800" dirty="0">
                <a:solidFill>
                  <a:srgbClr val="404040"/>
                </a:solidFill>
                <a:latin typeface="Times New Roman"/>
                <a:cs typeface="Times New Roman"/>
              </a:rPr>
              <a:t>system</a:t>
            </a:r>
            <a:r>
              <a:rPr sz="1800" spc="-50" dirty="0">
                <a:solidFill>
                  <a:srgbClr val="404040"/>
                </a:solidFill>
                <a:latin typeface="Times New Roman"/>
                <a:cs typeface="Times New Roman"/>
              </a:rPr>
              <a:t> </a:t>
            </a:r>
            <a:r>
              <a:rPr sz="1800" dirty="0">
                <a:solidFill>
                  <a:srgbClr val="404040"/>
                </a:solidFill>
                <a:latin typeface="Times New Roman"/>
                <a:cs typeface="Times New Roman"/>
              </a:rPr>
              <a:t>that</a:t>
            </a:r>
            <a:r>
              <a:rPr sz="1800" spc="-50" dirty="0">
                <a:solidFill>
                  <a:srgbClr val="404040"/>
                </a:solidFill>
                <a:latin typeface="Times New Roman"/>
                <a:cs typeface="Times New Roman"/>
              </a:rPr>
              <a:t> </a:t>
            </a:r>
            <a:r>
              <a:rPr sz="1800" dirty="0">
                <a:solidFill>
                  <a:srgbClr val="404040"/>
                </a:solidFill>
                <a:latin typeface="Times New Roman"/>
                <a:cs typeface="Times New Roman"/>
              </a:rPr>
              <a:t>controls</a:t>
            </a:r>
            <a:r>
              <a:rPr sz="1800" spc="-45" dirty="0">
                <a:solidFill>
                  <a:srgbClr val="404040"/>
                </a:solidFill>
                <a:latin typeface="Times New Roman"/>
                <a:cs typeface="Times New Roman"/>
              </a:rPr>
              <a:t> </a:t>
            </a:r>
            <a:r>
              <a:rPr sz="1800" dirty="0">
                <a:solidFill>
                  <a:srgbClr val="404040"/>
                </a:solidFill>
                <a:latin typeface="Times New Roman"/>
                <a:cs typeface="Times New Roman"/>
              </a:rPr>
              <a:t>flooding</a:t>
            </a:r>
            <a:r>
              <a:rPr sz="1800" spc="-45" dirty="0">
                <a:solidFill>
                  <a:srgbClr val="404040"/>
                </a:solidFill>
                <a:latin typeface="Times New Roman"/>
                <a:cs typeface="Times New Roman"/>
              </a:rPr>
              <a:t> </a:t>
            </a:r>
            <a:r>
              <a:rPr sz="1800" dirty="0">
                <a:solidFill>
                  <a:srgbClr val="404040"/>
                </a:solidFill>
                <a:latin typeface="Times New Roman"/>
                <a:cs typeface="Times New Roman"/>
              </a:rPr>
              <a:t>in</a:t>
            </a:r>
            <a:r>
              <a:rPr sz="1800" spc="-10" dirty="0">
                <a:solidFill>
                  <a:srgbClr val="404040"/>
                </a:solidFill>
                <a:latin typeface="Times New Roman"/>
                <a:cs typeface="Times New Roman"/>
              </a:rPr>
              <a:t> </a:t>
            </a:r>
            <a:r>
              <a:rPr sz="1800" dirty="0">
                <a:solidFill>
                  <a:srgbClr val="404040"/>
                </a:solidFill>
                <a:latin typeface="Times New Roman"/>
                <a:cs typeface="Times New Roman"/>
              </a:rPr>
              <a:t>Daalo</a:t>
            </a:r>
            <a:r>
              <a:rPr sz="1800" spc="-35" dirty="0">
                <a:solidFill>
                  <a:srgbClr val="404040"/>
                </a:solidFill>
                <a:latin typeface="Times New Roman"/>
                <a:cs typeface="Times New Roman"/>
              </a:rPr>
              <a:t> </a:t>
            </a:r>
            <a:r>
              <a:rPr sz="1800" spc="-10" dirty="0">
                <a:solidFill>
                  <a:srgbClr val="404040"/>
                </a:solidFill>
                <a:latin typeface="Times New Roman"/>
                <a:cs typeface="Times New Roman"/>
              </a:rPr>
              <a:t>area, Mogadishu.</a:t>
            </a:r>
            <a:endParaRPr sz="1800" dirty="0">
              <a:latin typeface="Times New Roman"/>
              <a:cs typeface="Times New Roman"/>
            </a:endParaRPr>
          </a:p>
          <a:p>
            <a:pPr marL="12700">
              <a:lnSpc>
                <a:spcPct val="100000"/>
              </a:lnSpc>
              <a:spcBef>
                <a:spcPts val="1000"/>
              </a:spcBef>
              <a:tabLst>
                <a:tab pos="354965" algn="l"/>
              </a:tabLst>
            </a:pPr>
            <a:r>
              <a:rPr sz="1600" spc="7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b="1" dirty="0">
                <a:solidFill>
                  <a:srgbClr val="006FC0"/>
                </a:solidFill>
                <a:latin typeface="Times New Roman"/>
                <a:cs typeface="Times New Roman"/>
              </a:rPr>
              <a:t>B.</a:t>
            </a:r>
            <a:r>
              <a:rPr sz="2000" b="1" spc="-15" dirty="0">
                <a:solidFill>
                  <a:srgbClr val="006FC0"/>
                </a:solidFill>
                <a:latin typeface="Times New Roman"/>
                <a:cs typeface="Times New Roman"/>
              </a:rPr>
              <a:t> </a:t>
            </a:r>
            <a:r>
              <a:rPr sz="2000" b="1" dirty="0">
                <a:solidFill>
                  <a:srgbClr val="006FC0"/>
                </a:solidFill>
                <a:latin typeface="Times New Roman"/>
                <a:cs typeface="Times New Roman"/>
              </a:rPr>
              <a:t>Specific</a:t>
            </a:r>
            <a:r>
              <a:rPr sz="2000" b="1" spc="-30" dirty="0">
                <a:solidFill>
                  <a:srgbClr val="006FC0"/>
                </a:solidFill>
                <a:latin typeface="Times New Roman"/>
                <a:cs typeface="Times New Roman"/>
              </a:rPr>
              <a:t> </a:t>
            </a:r>
            <a:r>
              <a:rPr sz="2000" b="1" spc="-10" dirty="0">
                <a:solidFill>
                  <a:srgbClr val="006FC0"/>
                </a:solidFill>
                <a:latin typeface="Times New Roman"/>
                <a:cs typeface="Times New Roman"/>
              </a:rPr>
              <a:t>Objectives</a:t>
            </a:r>
            <a:endParaRPr sz="2000" dirty="0">
              <a:latin typeface="Times New Roman"/>
              <a:cs typeface="Times New Roman"/>
            </a:endParaRPr>
          </a:p>
          <a:p>
            <a:pPr marL="354965" indent="-342265">
              <a:lnSpc>
                <a:spcPct val="100000"/>
              </a:lnSpc>
              <a:spcBef>
                <a:spcPts val="994"/>
              </a:spcBef>
              <a:buClr>
                <a:srgbClr val="B31166"/>
              </a:buClr>
              <a:buSzPct val="80000"/>
              <a:buAutoNum type="arabicPeriod"/>
              <a:tabLst>
                <a:tab pos="354965" algn="l"/>
              </a:tabLst>
            </a:pPr>
            <a:r>
              <a:rPr sz="2000" spc="-35" dirty="0">
                <a:solidFill>
                  <a:srgbClr val="404040"/>
                </a:solidFill>
                <a:latin typeface="Times New Roman"/>
                <a:cs typeface="Times New Roman"/>
              </a:rPr>
              <a:t>To</a:t>
            </a:r>
            <a:r>
              <a:rPr sz="2000" spc="-20" dirty="0">
                <a:solidFill>
                  <a:srgbClr val="404040"/>
                </a:solidFill>
                <a:latin typeface="Times New Roman"/>
                <a:cs typeface="Times New Roman"/>
              </a:rPr>
              <a:t> </a:t>
            </a:r>
            <a:r>
              <a:rPr sz="2000" dirty="0">
                <a:solidFill>
                  <a:srgbClr val="404040"/>
                </a:solidFill>
                <a:latin typeface="Times New Roman"/>
                <a:cs typeface="Times New Roman"/>
              </a:rPr>
              <a:t>analyze</a:t>
            </a:r>
            <a:r>
              <a:rPr sz="2000" spc="-35" dirty="0">
                <a:solidFill>
                  <a:srgbClr val="404040"/>
                </a:solidFill>
                <a:latin typeface="Times New Roman"/>
                <a:cs typeface="Times New Roman"/>
              </a:rPr>
              <a:t> </a:t>
            </a:r>
            <a:r>
              <a:rPr sz="2000" dirty="0">
                <a:solidFill>
                  <a:srgbClr val="404040"/>
                </a:solidFill>
                <a:latin typeface="Times New Roman"/>
                <a:cs typeface="Times New Roman"/>
              </a:rPr>
              <a:t>rainfall</a:t>
            </a:r>
            <a:r>
              <a:rPr sz="2000" spc="-55" dirty="0">
                <a:solidFill>
                  <a:srgbClr val="404040"/>
                </a:solidFill>
                <a:latin typeface="Times New Roman"/>
                <a:cs typeface="Times New Roman"/>
              </a:rPr>
              <a:t> </a:t>
            </a:r>
            <a:r>
              <a:rPr sz="2000" dirty="0">
                <a:solidFill>
                  <a:srgbClr val="404040"/>
                </a:solidFill>
                <a:latin typeface="Times New Roman"/>
                <a:cs typeface="Times New Roman"/>
              </a:rPr>
              <a:t>intensity</a:t>
            </a:r>
            <a:r>
              <a:rPr sz="2000" spc="-45" dirty="0">
                <a:solidFill>
                  <a:srgbClr val="404040"/>
                </a:solidFill>
                <a:latin typeface="Times New Roman"/>
                <a:cs typeface="Times New Roman"/>
              </a:rPr>
              <a:t> </a:t>
            </a:r>
            <a:r>
              <a:rPr sz="2000" dirty="0">
                <a:solidFill>
                  <a:srgbClr val="404040"/>
                </a:solidFill>
                <a:latin typeface="Times New Roman"/>
                <a:cs typeface="Times New Roman"/>
              </a:rPr>
              <a:t>and</a:t>
            </a:r>
            <a:r>
              <a:rPr sz="2000" spc="-35" dirty="0">
                <a:solidFill>
                  <a:srgbClr val="404040"/>
                </a:solidFill>
                <a:latin typeface="Times New Roman"/>
                <a:cs typeface="Times New Roman"/>
              </a:rPr>
              <a:t> </a:t>
            </a:r>
            <a:r>
              <a:rPr sz="2000" dirty="0">
                <a:solidFill>
                  <a:srgbClr val="404040"/>
                </a:solidFill>
                <a:latin typeface="Times New Roman"/>
                <a:cs typeface="Times New Roman"/>
              </a:rPr>
              <a:t>runoff</a:t>
            </a:r>
            <a:r>
              <a:rPr sz="2000" spc="-70" dirty="0">
                <a:solidFill>
                  <a:srgbClr val="404040"/>
                </a:solidFill>
                <a:latin typeface="Times New Roman"/>
                <a:cs typeface="Times New Roman"/>
              </a:rPr>
              <a:t> </a:t>
            </a:r>
            <a:r>
              <a:rPr sz="2000" dirty="0">
                <a:solidFill>
                  <a:srgbClr val="404040"/>
                </a:solidFill>
                <a:latin typeface="Times New Roman"/>
                <a:cs typeface="Times New Roman"/>
              </a:rPr>
              <a:t>characteristics</a:t>
            </a:r>
            <a:r>
              <a:rPr sz="2000" spc="-65" dirty="0">
                <a:solidFill>
                  <a:srgbClr val="404040"/>
                </a:solidFill>
                <a:latin typeface="Times New Roman"/>
                <a:cs typeface="Times New Roman"/>
              </a:rPr>
              <a:t> </a:t>
            </a:r>
            <a:r>
              <a:rPr sz="2000" dirty="0">
                <a:solidFill>
                  <a:srgbClr val="404040"/>
                </a:solidFill>
                <a:latin typeface="Times New Roman"/>
                <a:cs typeface="Times New Roman"/>
              </a:rPr>
              <a:t>in</a:t>
            </a:r>
            <a:r>
              <a:rPr sz="2000" spc="-5" dirty="0">
                <a:solidFill>
                  <a:srgbClr val="404040"/>
                </a:solidFill>
                <a:latin typeface="Times New Roman"/>
                <a:cs typeface="Times New Roman"/>
              </a:rPr>
              <a:t> </a:t>
            </a:r>
            <a:r>
              <a:rPr sz="2000" dirty="0">
                <a:solidFill>
                  <a:srgbClr val="404040"/>
                </a:solidFill>
                <a:latin typeface="Times New Roman"/>
                <a:cs typeface="Times New Roman"/>
              </a:rPr>
              <a:t>Daalo</a:t>
            </a:r>
            <a:r>
              <a:rPr sz="2000" spc="-25" dirty="0">
                <a:solidFill>
                  <a:srgbClr val="404040"/>
                </a:solidFill>
                <a:latin typeface="Times New Roman"/>
                <a:cs typeface="Times New Roman"/>
              </a:rPr>
              <a:t> </a:t>
            </a:r>
            <a:r>
              <a:rPr sz="2000" spc="-10" dirty="0">
                <a:solidFill>
                  <a:srgbClr val="404040"/>
                </a:solidFill>
                <a:latin typeface="Times New Roman"/>
                <a:cs typeface="Times New Roman"/>
              </a:rPr>
              <a:t>area.</a:t>
            </a:r>
            <a:endParaRPr sz="2000" dirty="0">
              <a:latin typeface="Times New Roman"/>
              <a:cs typeface="Times New Roman"/>
            </a:endParaRPr>
          </a:p>
          <a:p>
            <a:pPr marL="354965" indent="-342265">
              <a:lnSpc>
                <a:spcPct val="100000"/>
              </a:lnSpc>
              <a:spcBef>
                <a:spcPts val="1000"/>
              </a:spcBef>
              <a:buClr>
                <a:srgbClr val="B31166"/>
              </a:buClr>
              <a:buSzPct val="80000"/>
              <a:buAutoNum type="arabicPeriod"/>
              <a:tabLst>
                <a:tab pos="354965" algn="l"/>
              </a:tabLst>
            </a:pPr>
            <a:r>
              <a:rPr sz="2000" spc="-35" dirty="0">
                <a:solidFill>
                  <a:srgbClr val="404040"/>
                </a:solidFill>
                <a:latin typeface="Times New Roman"/>
                <a:cs typeface="Times New Roman"/>
              </a:rPr>
              <a:t>To</a:t>
            </a:r>
            <a:r>
              <a:rPr sz="2000" spc="-30" dirty="0">
                <a:solidFill>
                  <a:srgbClr val="404040"/>
                </a:solidFill>
                <a:latin typeface="Times New Roman"/>
                <a:cs typeface="Times New Roman"/>
              </a:rPr>
              <a:t> </a:t>
            </a:r>
            <a:r>
              <a:rPr sz="2000" dirty="0">
                <a:solidFill>
                  <a:srgbClr val="404040"/>
                </a:solidFill>
                <a:latin typeface="Times New Roman"/>
                <a:cs typeface="Times New Roman"/>
              </a:rPr>
              <a:t>determine</a:t>
            </a:r>
            <a:r>
              <a:rPr sz="2000" spc="-35" dirty="0">
                <a:solidFill>
                  <a:srgbClr val="404040"/>
                </a:solidFill>
                <a:latin typeface="Times New Roman"/>
                <a:cs typeface="Times New Roman"/>
              </a:rPr>
              <a:t> </a:t>
            </a:r>
            <a:r>
              <a:rPr sz="2000" dirty="0">
                <a:solidFill>
                  <a:srgbClr val="404040"/>
                </a:solidFill>
                <a:latin typeface="Times New Roman"/>
                <a:cs typeface="Times New Roman"/>
              </a:rPr>
              <a:t>peak</a:t>
            </a:r>
            <a:r>
              <a:rPr sz="2000" spc="-40" dirty="0">
                <a:solidFill>
                  <a:srgbClr val="404040"/>
                </a:solidFill>
                <a:latin typeface="Times New Roman"/>
                <a:cs typeface="Times New Roman"/>
              </a:rPr>
              <a:t> </a:t>
            </a:r>
            <a:r>
              <a:rPr sz="2000" dirty="0">
                <a:solidFill>
                  <a:srgbClr val="404040"/>
                </a:solidFill>
                <a:latin typeface="Times New Roman"/>
                <a:cs typeface="Times New Roman"/>
              </a:rPr>
              <a:t>discharge</a:t>
            </a:r>
            <a:r>
              <a:rPr sz="2000" spc="-65" dirty="0">
                <a:solidFill>
                  <a:srgbClr val="404040"/>
                </a:solidFill>
                <a:latin typeface="Times New Roman"/>
                <a:cs typeface="Times New Roman"/>
              </a:rPr>
              <a:t> </a:t>
            </a:r>
            <a:r>
              <a:rPr sz="2000" dirty="0">
                <a:solidFill>
                  <a:srgbClr val="404040"/>
                </a:solidFill>
                <a:latin typeface="Times New Roman"/>
                <a:cs typeface="Times New Roman"/>
              </a:rPr>
              <a:t>using</a:t>
            </a:r>
            <a:r>
              <a:rPr sz="2000" spc="-55" dirty="0">
                <a:solidFill>
                  <a:srgbClr val="404040"/>
                </a:solidFill>
                <a:latin typeface="Times New Roman"/>
                <a:cs typeface="Times New Roman"/>
              </a:rPr>
              <a:t> </a:t>
            </a:r>
            <a:r>
              <a:rPr sz="2000" dirty="0">
                <a:solidFill>
                  <a:srgbClr val="404040"/>
                </a:solidFill>
                <a:latin typeface="Times New Roman"/>
                <a:cs typeface="Times New Roman"/>
              </a:rPr>
              <a:t>hydrological</a:t>
            </a:r>
            <a:r>
              <a:rPr sz="2000" spc="-65" dirty="0">
                <a:solidFill>
                  <a:srgbClr val="404040"/>
                </a:solidFill>
                <a:latin typeface="Times New Roman"/>
                <a:cs typeface="Times New Roman"/>
              </a:rPr>
              <a:t> </a:t>
            </a:r>
            <a:r>
              <a:rPr sz="2000" spc="-10" dirty="0">
                <a:solidFill>
                  <a:srgbClr val="404040"/>
                </a:solidFill>
                <a:latin typeface="Times New Roman"/>
                <a:cs typeface="Times New Roman"/>
              </a:rPr>
              <a:t>methods.</a:t>
            </a:r>
            <a:endParaRPr sz="2000" dirty="0">
              <a:latin typeface="Times New Roman"/>
              <a:cs typeface="Times New Roman"/>
            </a:endParaRPr>
          </a:p>
          <a:p>
            <a:pPr marL="354965" indent="-342265">
              <a:lnSpc>
                <a:spcPct val="100000"/>
              </a:lnSpc>
              <a:spcBef>
                <a:spcPts val="1005"/>
              </a:spcBef>
              <a:buClr>
                <a:srgbClr val="B31166"/>
              </a:buClr>
              <a:buSzPct val="80000"/>
              <a:buAutoNum type="arabicPeriod"/>
              <a:tabLst>
                <a:tab pos="354965" algn="l"/>
              </a:tabLst>
            </a:pPr>
            <a:r>
              <a:rPr sz="2000" spc="-35" dirty="0">
                <a:solidFill>
                  <a:srgbClr val="404040"/>
                </a:solidFill>
                <a:latin typeface="Times New Roman"/>
                <a:cs typeface="Times New Roman"/>
              </a:rPr>
              <a:t>To</a:t>
            </a:r>
            <a:r>
              <a:rPr sz="2000" spc="-15" dirty="0">
                <a:solidFill>
                  <a:srgbClr val="404040"/>
                </a:solidFill>
                <a:latin typeface="Times New Roman"/>
                <a:cs typeface="Times New Roman"/>
              </a:rPr>
              <a:t> </a:t>
            </a:r>
            <a:r>
              <a:rPr sz="2000" dirty="0">
                <a:solidFill>
                  <a:srgbClr val="404040"/>
                </a:solidFill>
                <a:latin typeface="Times New Roman"/>
                <a:cs typeface="Times New Roman"/>
              </a:rPr>
              <a:t>design</a:t>
            </a:r>
            <a:r>
              <a:rPr sz="2000" spc="-45" dirty="0">
                <a:solidFill>
                  <a:srgbClr val="404040"/>
                </a:solidFill>
                <a:latin typeface="Times New Roman"/>
                <a:cs typeface="Times New Roman"/>
              </a:rPr>
              <a:t> </a:t>
            </a:r>
            <a:r>
              <a:rPr sz="2000" dirty="0">
                <a:solidFill>
                  <a:srgbClr val="404040"/>
                </a:solidFill>
                <a:latin typeface="Times New Roman"/>
                <a:cs typeface="Times New Roman"/>
              </a:rPr>
              <a:t>appropriate</a:t>
            </a:r>
            <a:r>
              <a:rPr sz="2000" spc="-60" dirty="0">
                <a:solidFill>
                  <a:srgbClr val="404040"/>
                </a:solidFill>
                <a:latin typeface="Times New Roman"/>
                <a:cs typeface="Times New Roman"/>
              </a:rPr>
              <a:t> </a:t>
            </a:r>
            <a:r>
              <a:rPr sz="2000" dirty="0">
                <a:solidFill>
                  <a:srgbClr val="404040"/>
                </a:solidFill>
                <a:latin typeface="Times New Roman"/>
                <a:cs typeface="Times New Roman"/>
              </a:rPr>
              <a:t>drainage</a:t>
            </a:r>
            <a:r>
              <a:rPr sz="2000" spc="-50" dirty="0">
                <a:solidFill>
                  <a:srgbClr val="404040"/>
                </a:solidFill>
                <a:latin typeface="Times New Roman"/>
                <a:cs typeface="Times New Roman"/>
              </a:rPr>
              <a:t> </a:t>
            </a:r>
            <a:r>
              <a:rPr sz="2000" dirty="0">
                <a:solidFill>
                  <a:srgbClr val="404040"/>
                </a:solidFill>
                <a:latin typeface="Times New Roman"/>
                <a:cs typeface="Times New Roman"/>
              </a:rPr>
              <a:t>structures</a:t>
            </a:r>
            <a:r>
              <a:rPr sz="2000" spc="-50" dirty="0">
                <a:solidFill>
                  <a:srgbClr val="404040"/>
                </a:solidFill>
                <a:latin typeface="Times New Roman"/>
                <a:cs typeface="Times New Roman"/>
              </a:rPr>
              <a:t> </a:t>
            </a:r>
            <a:r>
              <a:rPr sz="2000" dirty="0">
                <a:solidFill>
                  <a:srgbClr val="404040"/>
                </a:solidFill>
                <a:latin typeface="Times New Roman"/>
                <a:cs typeface="Times New Roman"/>
              </a:rPr>
              <a:t>(channels,</a:t>
            </a:r>
            <a:r>
              <a:rPr sz="2000" spc="-60" dirty="0">
                <a:solidFill>
                  <a:srgbClr val="404040"/>
                </a:solidFill>
                <a:latin typeface="Times New Roman"/>
                <a:cs typeface="Times New Roman"/>
              </a:rPr>
              <a:t> </a:t>
            </a:r>
            <a:r>
              <a:rPr sz="2000" dirty="0">
                <a:solidFill>
                  <a:srgbClr val="404040"/>
                </a:solidFill>
                <a:latin typeface="Times New Roman"/>
                <a:cs typeface="Times New Roman"/>
              </a:rPr>
              <a:t>culverts,</a:t>
            </a:r>
            <a:r>
              <a:rPr sz="2000" spc="-45" dirty="0">
                <a:solidFill>
                  <a:srgbClr val="404040"/>
                </a:solidFill>
                <a:latin typeface="Times New Roman"/>
                <a:cs typeface="Times New Roman"/>
              </a:rPr>
              <a:t> </a:t>
            </a:r>
            <a:r>
              <a:rPr sz="2000" dirty="0">
                <a:solidFill>
                  <a:srgbClr val="404040"/>
                </a:solidFill>
                <a:latin typeface="Times New Roman"/>
                <a:cs typeface="Times New Roman"/>
              </a:rPr>
              <a:t>storm</a:t>
            </a:r>
            <a:r>
              <a:rPr sz="2000" spc="-45" dirty="0">
                <a:solidFill>
                  <a:srgbClr val="404040"/>
                </a:solidFill>
                <a:latin typeface="Times New Roman"/>
                <a:cs typeface="Times New Roman"/>
              </a:rPr>
              <a:t> </a:t>
            </a:r>
            <a:r>
              <a:rPr sz="2000" spc="-10" dirty="0">
                <a:solidFill>
                  <a:srgbClr val="404040"/>
                </a:solidFill>
                <a:latin typeface="Times New Roman"/>
                <a:cs typeface="Times New Roman"/>
              </a:rPr>
              <a:t>drains).</a:t>
            </a:r>
            <a:endParaRPr sz="2000" dirty="0">
              <a:latin typeface="Times New Roman"/>
              <a:cs typeface="Times New Roman"/>
            </a:endParaRPr>
          </a:p>
          <a:p>
            <a:pPr marL="355600" marR="680085" indent="-343535">
              <a:lnSpc>
                <a:spcPct val="100000"/>
              </a:lnSpc>
              <a:spcBef>
                <a:spcPts val="1000"/>
              </a:spcBef>
              <a:buClr>
                <a:srgbClr val="B31166"/>
              </a:buClr>
              <a:buSzPct val="80000"/>
              <a:buAutoNum type="arabicPeriod"/>
              <a:tabLst>
                <a:tab pos="355600" algn="l"/>
              </a:tabLst>
            </a:pPr>
            <a:r>
              <a:rPr sz="2000" spc="-35" dirty="0">
                <a:solidFill>
                  <a:srgbClr val="404040"/>
                </a:solidFill>
                <a:latin typeface="Times New Roman"/>
                <a:cs typeface="Times New Roman"/>
              </a:rPr>
              <a:t>To</a:t>
            </a:r>
            <a:r>
              <a:rPr sz="2000" spc="-10" dirty="0">
                <a:solidFill>
                  <a:srgbClr val="404040"/>
                </a:solidFill>
                <a:latin typeface="Times New Roman"/>
                <a:cs typeface="Times New Roman"/>
              </a:rPr>
              <a:t> </a:t>
            </a:r>
            <a:r>
              <a:rPr sz="2000" dirty="0">
                <a:solidFill>
                  <a:srgbClr val="404040"/>
                </a:solidFill>
                <a:latin typeface="Times New Roman"/>
                <a:cs typeface="Times New Roman"/>
              </a:rPr>
              <a:t>ensure</a:t>
            </a:r>
            <a:r>
              <a:rPr sz="2000" spc="-35" dirty="0">
                <a:solidFill>
                  <a:srgbClr val="404040"/>
                </a:solidFill>
                <a:latin typeface="Times New Roman"/>
                <a:cs typeface="Times New Roman"/>
              </a:rPr>
              <a:t> </a:t>
            </a:r>
            <a:r>
              <a:rPr sz="2000" dirty="0">
                <a:solidFill>
                  <a:srgbClr val="404040"/>
                </a:solidFill>
                <a:latin typeface="Times New Roman"/>
                <a:cs typeface="Times New Roman"/>
              </a:rPr>
              <a:t>safe</a:t>
            </a:r>
            <a:r>
              <a:rPr sz="2000" spc="-15" dirty="0">
                <a:solidFill>
                  <a:srgbClr val="404040"/>
                </a:solidFill>
                <a:latin typeface="Times New Roman"/>
                <a:cs typeface="Times New Roman"/>
              </a:rPr>
              <a:t> </a:t>
            </a:r>
            <a:r>
              <a:rPr sz="2000" dirty="0">
                <a:solidFill>
                  <a:srgbClr val="404040"/>
                </a:solidFill>
                <a:latin typeface="Times New Roman"/>
                <a:cs typeface="Times New Roman"/>
              </a:rPr>
              <a:t>disposal</a:t>
            </a:r>
            <a:r>
              <a:rPr sz="2000" spc="-55" dirty="0">
                <a:solidFill>
                  <a:srgbClr val="404040"/>
                </a:solidFill>
                <a:latin typeface="Times New Roman"/>
                <a:cs typeface="Times New Roman"/>
              </a:rPr>
              <a:t> </a:t>
            </a:r>
            <a:r>
              <a:rPr sz="2000" dirty="0">
                <a:solidFill>
                  <a:srgbClr val="404040"/>
                </a:solidFill>
                <a:latin typeface="Times New Roman"/>
                <a:cs typeface="Times New Roman"/>
              </a:rPr>
              <a:t>of</a:t>
            </a:r>
            <a:r>
              <a:rPr sz="2000" spc="-5" dirty="0">
                <a:solidFill>
                  <a:srgbClr val="404040"/>
                </a:solidFill>
                <a:latin typeface="Times New Roman"/>
                <a:cs typeface="Times New Roman"/>
              </a:rPr>
              <a:t> </a:t>
            </a:r>
            <a:r>
              <a:rPr sz="2000" dirty="0">
                <a:solidFill>
                  <a:srgbClr val="404040"/>
                </a:solidFill>
                <a:latin typeface="Times New Roman"/>
                <a:cs typeface="Times New Roman"/>
              </a:rPr>
              <a:t>storm</a:t>
            </a:r>
            <a:r>
              <a:rPr sz="2000" spc="-45" dirty="0">
                <a:solidFill>
                  <a:srgbClr val="404040"/>
                </a:solidFill>
                <a:latin typeface="Times New Roman"/>
                <a:cs typeface="Times New Roman"/>
              </a:rPr>
              <a:t> </a:t>
            </a:r>
            <a:r>
              <a:rPr sz="2000" dirty="0">
                <a:solidFill>
                  <a:srgbClr val="404040"/>
                </a:solidFill>
                <a:latin typeface="Times New Roman"/>
                <a:cs typeface="Times New Roman"/>
              </a:rPr>
              <a:t>water</a:t>
            </a:r>
            <a:r>
              <a:rPr sz="2000" spc="-15" dirty="0">
                <a:solidFill>
                  <a:srgbClr val="404040"/>
                </a:solidFill>
                <a:latin typeface="Times New Roman"/>
                <a:cs typeface="Times New Roman"/>
              </a:rPr>
              <a:t> </a:t>
            </a:r>
            <a:r>
              <a:rPr sz="2000" dirty="0">
                <a:solidFill>
                  <a:srgbClr val="404040"/>
                </a:solidFill>
                <a:latin typeface="Times New Roman"/>
                <a:cs typeface="Times New Roman"/>
              </a:rPr>
              <a:t>to</a:t>
            </a:r>
            <a:r>
              <a:rPr sz="2000" spc="-15" dirty="0">
                <a:solidFill>
                  <a:srgbClr val="404040"/>
                </a:solidFill>
                <a:latin typeface="Times New Roman"/>
                <a:cs typeface="Times New Roman"/>
              </a:rPr>
              <a:t> </a:t>
            </a:r>
            <a:r>
              <a:rPr sz="2000" dirty="0">
                <a:solidFill>
                  <a:srgbClr val="404040"/>
                </a:solidFill>
                <a:latin typeface="Times New Roman"/>
                <a:cs typeface="Times New Roman"/>
              </a:rPr>
              <a:t>natural</a:t>
            </a:r>
            <a:r>
              <a:rPr sz="2000" spc="-45" dirty="0">
                <a:solidFill>
                  <a:srgbClr val="404040"/>
                </a:solidFill>
                <a:latin typeface="Times New Roman"/>
                <a:cs typeface="Times New Roman"/>
              </a:rPr>
              <a:t> </a:t>
            </a:r>
            <a:r>
              <a:rPr sz="2000" dirty="0">
                <a:solidFill>
                  <a:srgbClr val="404040"/>
                </a:solidFill>
                <a:latin typeface="Times New Roman"/>
                <a:cs typeface="Times New Roman"/>
              </a:rPr>
              <a:t>water</a:t>
            </a:r>
            <a:r>
              <a:rPr sz="2000" spc="-25" dirty="0">
                <a:solidFill>
                  <a:srgbClr val="404040"/>
                </a:solidFill>
                <a:latin typeface="Times New Roman"/>
                <a:cs typeface="Times New Roman"/>
              </a:rPr>
              <a:t> </a:t>
            </a:r>
            <a:r>
              <a:rPr sz="2000" dirty="0">
                <a:solidFill>
                  <a:srgbClr val="404040"/>
                </a:solidFill>
                <a:latin typeface="Times New Roman"/>
                <a:cs typeface="Times New Roman"/>
              </a:rPr>
              <a:t>bodies</a:t>
            </a:r>
            <a:r>
              <a:rPr sz="2000" spc="-40" dirty="0">
                <a:solidFill>
                  <a:srgbClr val="404040"/>
                </a:solidFill>
                <a:latin typeface="Times New Roman"/>
                <a:cs typeface="Times New Roman"/>
              </a:rPr>
              <a:t> </a:t>
            </a:r>
            <a:r>
              <a:rPr sz="2000" dirty="0">
                <a:solidFill>
                  <a:srgbClr val="404040"/>
                </a:solidFill>
                <a:latin typeface="Times New Roman"/>
                <a:cs typeface="Times New Roman"/>
              </a:rPr>
              <a:t>or</a:t>
            </a:r>
            <a:r>
              <a:rPr sz="2000" spc="-20" dirty="0">
                <a:solidFill>
                  <a:srgbClr val="404040"/>
                </a:solidFill>
                <a:latin typeface="Times New Roman"/>
                <a:cs typeface="Times New Roman"/>
              </a:rPr>
              <a:t> </a:t>
            </a:r>
            <a:r>
              <a:rPr sz="2000" spc="-10" dirty="0">
                <a:solidFill>
                  <a:srgbClr val="404040"/>
                </a:solidFill>
                <a:latin typeface="Times New Roman"/>
                <a:cs typeface="Times New Roman"/>
              </a:rPr>
              <a:t>designated outlets.</a:t>
            </a:r>
            <a:endParaRPr sz="2000" dirty="0">
              <a:latin typeface="Times New Roman"/>
              <a:cs typeface="Times New Roman"/>
            </a:endParaRPr>
          </a:p>
          <a:p>
            <a:pPr marL="354965" indent="-342265">
              <a:lnSpc>
                <a:spcPct val="100000"/>
              </a:lnSpc>
              <a:spcBef>
                <a:spcPts val="994"/>
              </a:spcBef>
              <a:buClr>
                <a:srgbClr val="B31166"/>
              </a:buClr>
              <a:buSzPct val="80000"/>
              <a:buAutoNum type="arabicPeriod"/>
              <a:tabLst>
                <a:tab pos="354965" algn="l"/>
              </a:tabLst>
            </a:pPr>
            <a:r>
              <a:rPr sz="2000" spc="-35" dirty="0">
                <a:solidFill>
                  <a:srgbClr val="404040"/>
                </a:solidFill>
                <a:latin typeface="Times New Roman"/>
                <a:cs typeface="Times New Roman"/>
              </a:rPr>
              <a:t>To</a:t>
            </a:r>
            <a:r>
              <a:rPr sz="2000" spc="-10" dirty="0">
                <a:solidFill>
                  <a:srgbClr val="404040"/>
                </a:solidFill>
                <a:latin typeface="Times New Roman"/>
                <a:cs typeface="Times New Roman"/>
              </a:rPr>
              <a:t> </a:t>
            </a:r>
            <a:r>
              <a:rPr sz="2000" dirty="0">
                <a:solidFill>
                  <a:srgbClr val="404040"/>
                </a:solidFill>
                <a:latin typeface="Times New Roman"/>
                <a:cs typeface="Times New Roman"/>
              </a:rPr>
              <a:t>reduce</a:t>
            </a:r>
            <a:r>
              <a:rPr sz="2000" spc="-35" dirty="0">
                <a:solidFill>
                  <a:srgbClr val="404040"/>
                </a:solidFill>
                <a:latin typeface="Times New Roman"/>
                <a:cs typeface="Times New Roman"/>
              </a:rPr>
              <a:t> </a:t>
            </a:r>
            <a:r>
              <a:rPr sz="2000" dirty="0">
                <a:solidFill>
                  <a:srgbClr val="404040"/>
                </a:solidFill>
                <a:latin typeface="Times New Roman"/>
                <a:cs typeface="Times New Roman"/>
              </a:rPr>
              <a:t>flood</a:t>
            </a:r>
            <a:r>
              <a:rPr sz="2000" spc="-40" dirty="0">
                <a:solidFill>
                  <a:srgbClr val="404040"/>
                </a:solidFill>
                <a:latin typeface="Times New Roman"/>
                <a:cs typeface="Times New Roman"/>
              </a:rPr>
              <a:t> </a:t>
            </a:r>
            <a:r>
              <a:rPr sz="2000" dirty="0">
                <a:solidFill>
                  <a:srgbClr val="404040"/>
                </a:solidFill>
                <a:latin typeface="Times New Roman"/>
                <a:cs typeface="Times New Roman"/>
              </a:rPr>
              <a:t>risk</a:t>
            </a:r>
            <a:r>
              <a:rPr sz="2000" spc="-35" dirty="0">
                <a:solidFill>
                  <a:srgbClr val="404040"/>
                </a:solidFill>
                <a:latin typeface="Times New Roman"/>
                <a:cs typeface="Times New Roman"/>
              </a:rPr>
              <a:t> </a:t>
            </a:r>
            <a:r>
              <a:rPr sz="2000" dirty="0">
                <a:solidFill>
                  <a:srgbClr val="404040"/>
                </a:solidFill>
                <a:latin typeface="Times New Roman"/>
                <a:cs typeface="Times New Roman"/>
              </a:rPr>
              <a:t>and</a:t>
            </a:r>
            <a:r>
              <a:rPr sz="2000" spc="-10" dirty="0">
                <a:solidFill>
                  <a:srgbClr val="404040"/>
                </a:solidFill>
                <a:latin typeface="Times New Roman"/>
                <a:cs typeface="Times New Roman"/>
              </a:rPr>
              <a:t> </a:t>
            </a:r>
            <a:r>
              <a:rPr sz="2000" dirty="0">
                <a:solidFill>
                  <a:srgbClr val="404040"/>
                </a:solidFill>
                <a:latin typeface="Times New Roman"/>
                <a:cs typeface="Times New Roman"/>
              </a:rPr>
              <a:t>improve</a:t>
            </a:r>
            <a:r>
              <a:rPr sz="2000" spc="-45" dirty="0">
                <a:solidFill>
                  <a:srgbClr val="404040"/>
                </a:solidFill>
                <a:latin typeface="Times New Roman"/>
                <a:cs typeface="Times New Roman"/>
              </a:rPr>
              <a:t> </a:t>
            </a:r>
            <a:r>
              <a:rPr sz="2000" dirty="0">
                <a:solidFill>
                  <a:srgbClr val="404040"/>
                </a:solidFill>
                <a:latin typeface="Times New Roman"/>
                <a:cs typeface="Times New Roman"/>
              </a:rPr>
              <a:t>road</a:t>
            </a:r>
            <a:r>
              <a:rPr sz="2000" spc="-25" dirty="0">
                <a:solidFill>
                  <a:srgbClr val="404040"/>
                </a:solidFill>
                <a:latin typeface="Times New Roman"/>
                <a:cs typeface="Times New Roman"/>
              </a:rPr>
              <a:t> </a:t>
            </a:r>
            <a:r>
              <a:rPr sz="2000" dirty="0">
                <a:solidFill>
                  <a:srgbClr val="404040"/>
                </a:solidFill>
                <a:latin typeface="Times New Roman"/>
                <a:cs typeface="Times New Roman"/>
              </a:rPr>
              <a:t>accessibility</a:t>
            </a:r>
            <a:r>
              <a:rPr sz="2000" spc="-45" dirty="0">
                <a:solidFill>
                  <a:srgbClr val="404040"/>
                </a:solidFill>
                <a:latin typeface="Times New Roman"/>
                <a:cs typeface="Times New Roman"/>
              </a:rPr>
              <a:t> </a:t>
            </a:r>
            <a:r>
              <a:rPr sz="2000" dirty="0">
                <a:solidFill>
                  <a:srgbClr val="404040"/>
                </a:solidFill>
                <a:latin typeface="Times New Roman"/>
                <a:cs typeface="Times New Roman"/>
              </a:rPr>
              <a:t>during</a:t>
            </a:r>
            <a:r>
              <a:rPr sz="2000" spc="-45" dirty="0">
                <a:solidFill>
                  <a:srgbClr val="404040"/>
                </a:solidFill>
                <a:latin typeface="Times New Roman"/>
                <a:cs typeface="Times New Roman"/>
              </a:rPr>
              <a:t> </a:t>
            </a:r>
            <a:r>
              <a:rPr sz="2000" dirty="0">
                <a:solidFill>
                  <a:srgbClr val="404040"/>
                </a:solidFill>
                <a:latin typeface="Times New Roman"/>
                <a:cs typeface="Times New Roman"/>
              </a:rPr>
              <a:t>rainy</a:t>
            </a:r>
            <a:r>
              <a:rPr sz="2000" spc="-25" dirty="0">
                <a:solidFill>
                  <a:srgbClr val="404040"/>
                </a:solidFill>
                <a:latin typeface="Times New Roman"/>
                <a:cs typeface="Times New Roman"/>
              </a:rPr>
              <a:t> </a:t>
            </a:r>
            <a:r>
              <a:rPr sz="2000" spc="-10" dirty="0">
                <a:solidFill>
                  <a:srgbClr val="404040"/>
                </a:solidFill>
                <a:latin typeface="Times New Roman"/>
                <a:cs typeface="Times New Roman"/>
              </a:rPr>
              <a:t>seasons.</a:t>
            </a:r>
            <a:endParaRPr sz="2000" dirty="0">
              <a:latin typeface="Times New Roman"/>
              <a:cs typeface="Times New Roman"/>
            </a:endParaRPr>
          </a:p>
          <a:p>
            <a:pPr marL="354965" indent="-342265">
              <a:lnSpc>
                <a:spcPct val="100000"/>
              </a:lnSpc>
              <a:spcBef>
                <a:spcPts val="1010"/>
              </a:spcBef>
              <a:buClr>
                <a:srgbClr val="B31166"/>
              </a:buClr>
              <a:buSzPct val="80000"/>
              <a:buAutoNum type="arabicPeriod"/>
              <a:tabLst>
                <a:tab pos="354965" algn="l"/>
              </a:tabLst>
            </a:pPr>
            <a:r>
              <a:rPr sz="2000" spc="-35" dirty="0">
                <a:solidFill>
                  <a:srgbClr val="404040"/>
                </a:solidFill>
                <a:latin typeface="Times New Roman"/>
                <a:cs typeface="Times New Roman"/>
              </a:rPr>
              <a:t>To</a:t>
            </a:r>
            <a:r>
              <a:rPr sz="2000" spc="-20" dirty="0">
                <a:solidFill>
                  <a:srgbClr val="404040"/>
                </a:solidFill>
                <a:latin typeface="Times New Roman"/>
                <a:cs typeface="Times New Roman"/>
              </a:rPr>
              <a:t> </a:t>
            </a:r>
            <a:r>
              <a:rPr sz="2000" dirty="0">
                <a:solidFill>
                  <a:srgbClr val="404040"/>
                </a:solidFill>
                <a:latin typeface="Times New Roman"/>
                <a:cs typeface="Times New Roman"/>
              </a:rPr>
              <a:t>propose</a:t>
            </a:r>
            <a:r>
              <a:rPr sz="2000" spc="-65" dirty="0">
                <a:solidFill>
                  <a:srgbClr val="404040"/>
                </a:solidFill>
                <a:latin typeface="Times New Roman"/>
                <a:cs typeface="Times New Roman"/>
              </a:rPr>
              <a:t> </a:t>
            </a:r>
            <a:r>
              <a:rPr sz="2000" dirty="0">
                <a:solidFill>
                  <a:srgbClr val="404040"/>
                </a:solidFill>
                <a:latin typeface="Times New Roman"/>
                <a:cs typeface="Times New Roman"/>
              </a:rPr>
              <a:t>maintenance</a:t>
            </a:r>
            <a:r>
              <a:rPr sz="2000" spc="-35" dirty="0">
                <a:solidFill>
                  <a:srgbClr val="404040"/>
                </a:solidFill>
                <a:latin typeface="Times New Roman"/>
                <a:cs typeface="Times New Roman"/>
              </a:rPr>
              <a:t> </a:t>
            </a:r>
            <a:r>
              <a:rPr sz="2000" dirty="0">
                <a:solidFill>
                  <a:srgbClr val="404040"/>
                </a:solidFill>
                <a:latin typeface="Times New Roman"/>
                <a:cs typeface="Times New Roman"/>
              </a:rPr>
              <a:t>guidelines</a:t>
            </a:r>
            <a:r>
              <a:rPr sz="2000" spc="-50" dirty="0">
                <a:solidFill>
                  <a:srgbClr val="404040"/>
                </a:solidFill>
                <a:latin typeface="Times New Roman"/>
                <a:cs typeface="Times New Roman"/>
              </a:rPr>
              <a:t> </a:t>
            </a:r>
            <a:r>
              <a:rPr sz="2000" dirty="0">
                <a:solidFill>
                  <a:srgbClr val="404040"/>
                </a:solidFill>
                <a:latin typeface="Times New Roman"/>
                <a:cs typeface="Times New Roman"/>
              </a:rPr>
              <a:t>for</a:t>
            </a:r>
            <a:r>
              <a:rPr sz="2000" spc="-45" dirty="0">
                <a:solidFill>
                  <a:srgbClr val="404040"/>
                </a:solidFill>
                <a:latin typeface="Times New Roman"/>
                <a:cs typeface="Times New Roman"/>
              </a:rPr>
              <a:t> </a:t>
            </a:r>
            <a:r>
              <a:rPr sz="2000" dirty="0">
                <a:solidFill>
                  <a:srgbClr val="404040"/>
                </a:solidFill>
                <a:latin typeface="Times New Roman"/>
                <a:cs typeface="Times New Roman"/>
              </a:rPr>
              <a:t>long-term</a:t>
            </a:r>
            <a:r>
              <a:rPr sz="2000" spc="-65" dirty="0">
                <a:solidFill>
                  <a:srgbClr val="404040"/>
                </a:solidFill>
                <a:latin typeface="Times New Roman"/>
                <a:cs typeface="Times New Roman"/>
              </a:rPr>
              <a:t> </a:t>
            </a:r>
            <a:r>
              <a:rPr sz="2000" dirty="0">
                <a:solidFill>
                  <a:srgbClr val="404040"/>
                </a:solidFill>
                <a:latin typeface="Times New Roman"/>
                <a:cs typeface="Times New Roman"/>
              </a:rPr>
              <a:t>system</a:t>
            </a:r>
            <a:r>
              <a:rPr sz="2000" spc="-40" dirty="0">
                <a:solidFill>
                  <a:srgbClr val="404040"/>
                </a:solidFill>
                <a:latin typeface="Times New Roman"/>
                <a:cs typeface="Times New Roman"/>
              </a:rPr>
              <a:t> </a:t>
            </a:r>
            <a:r>
              <a:rPr sz="2000" spc="-10" dirty="0">
                <a:solidFill>
                  <a:srgbClr val="404040"/>
                </a:solidFill>
                <a:latin typeface="Times New Roman"/>
                <a:cs typeface="Times New Roman"/>
              </a:rPr>
              <a:t>performance.</a:t>
            </a:r>
            <a:endParaRPr sz="2000" dirty="0">
              <a:latin typeface="Times New Roman"/>
              <a:cs typeface="Times New Roman"/>
            </a:endParaRPr>
          </a:p>
        </p:txBody>
      </p:sp>
    </p:spTree>
    <p:extLst>
      <p:ext uri="{BB962C8B-B14F-4D97-AF65-F5344CB8AC3E}">
        <p14:creationId xmlns:p14="http://schemas.microsoft.com/office/powerpoint/2010/main" val="2297324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684351"/>
            <a:ext cx="10515600" cy="687111"/>
          </a:xfrm>
          <a:prstGeom prst="rect">
            <a:avLst/>
          </a:prstGeom>
        </p:spPr>
        <p:txBody>
          <a:bodyPr vert="horz" wrap="square" lIns="0" tIns="253746" rIns="0" bIns="0" rtlCol="0">
            <a:spAutoFit/>
          </a:bodyPr>
          <a:lstStyle/>
          <a:p>
            <a:pPr marL="530860">
              <a:lnSpc>
                <a:spcPct val="100000"/>
              </a:lnSpc>
              <a:spcBef>
                <a:spcPts val="95"/>
              </a:spcBef>
            </a:pPr>
            <a:r>
              <a:rPr lang="en-US" sz="2800" b="1" dirty="0" smtClean="0">
                <a:solidFill>
                  <a:srgbClr val="00B0F0"/>
                </a:solidFill>
              </a:rPr>
              <a:t>1.</a:t>
            </a:r>
            <a:r>
              <a:rPr sz="2800" b="1" dirty="0" smtClean="0">
                <a:solidFill>
                  <a:srgbClr val="00B0F0"/>
                </a:solidFill>
              </a:rPr>
              <a:t>6</a:t>
            </a:r>
            <a:r>
              <a:rPr sz="2800" b="1" dirty="0">
                <a:solidFill>
                  <a:srgbClr val="00B0F0"/>
                </a:solidFill>
              </a:rPr>
              <a:t>.</a:t>
            </a:r>
            <a:r>
              <a:rPr sz="2800" b="1" spc="-60" dirty="0">
                <a:solidFill>
                  <a:srgbClr val="00B0F0"/>
                </a:solidFill>
              </a:rPr>
              <a:t> </a:t>
            </a:r>
            <a:r>
              <a:rPr sz="2800" b="1" dirty="0">
                <a:solidFill>
                  <a:srgbClr val="00B0F0"/>
                </a:solidFill>
              </a:rPr>
              <a:t>Scope</a:t>
            </a:r>
            <a:r>
              <a:rPr sz="2800" b="1" spc="-55" dirty="0">
                <a:solidFill>
                  <a:srgbClr val="00B0F0"/>
                </a:solidFill>
              </a:rPr>
              <a:t> </a:t>
            </a:r>
            <a:r>
              <a:rPr sz="2800" b="1" dirty="0">
                <a:solidFill>
                  <a:srgbClr val="00B0F0"/>
                </a:solidFill>
              </a:rPr>
              <a:t>of</a:t>
            </a:r>
            <a:r>
              <a:rPr sz="2800" b="1" spc="-55" dirty="0">
                <a:solidFill>
                  <a:srgbClr val="00B0F0"/>
                </a:solidFill>
              </a:rPr>
              <a:t> </a:t>
            </a:r>
            <a:r>
              <a:rPr sz="2800" b="1" dirty="0">
                <a:solidFill>
                  <a:srgbClr val="00B0F0"/>
                </a:solidFill>
              </a:rPr>
              <a:t>the</a:t>
            </a:r>
            <a:r>
              <a:rPr sz="2800" b="1" spc="-55" dirty="0">
                <a:solidFill>
                  <a:srgbClr val="00B0F0"/>
                </a:solidFill>
              </a:rPr>
              <a:t> </a:t>
            </a:r>
            <a:r>
              <a:rPr sz="2800" b="1" dirty="0">
                <a:solidFill>
                  <a:srgbClr val="00B0F0"/>
                </a:solidFill>
              </a:rPr>
              <a:t>Drainage</a:t>
            </a:r>
            <a:r>
              <a:rPr sz="2800" b="1" spc="-60" dirty="0">
                <a:solidFill>
                  <a:srgbClr val="00B0F0"/>
                </a:solidFill>
              </a:rPr>
              <a:t> </a:t>
            </a:r>
            <a:r>
              <a:rPr sz="2800" b="1" dirty="0">
                <a:solidFill>
                  <a:srgbClr val="00B0F0"/>
                </a:solidFill>
              </a:rPr>
              <a:t>Design</a:t>
            </a:r>
            <a:r>
              <a:rPr sz="2800" b="1" spc="-45" dirty="0">
                <a:solidFill>
                  <a:srgbClr val="00B0F0"/>
                </a:solidFill>
              </a:rPr>
              <a:t> </a:t>
            </a:r>
            <a:r>
              <a:rPr sz="2800" b="1" dirty="0">
                <a:solidFill>
                  <a:srgbClr val="00B0F0"/>
                </a:solidFill>
              </a:rPr>
              <a:t>(Flood</a:t>
            </a:r>
            <a:r>
              <a:rPr sz="2800" b="1" spc="-40" dirty="0">
                <a:solidFill>
                  <a:srgbClr val="00B0F0"/>
                </a:solidFill>
              </a:rPr>
              <a:t> </a:t>
            </a:r>
            <a:r>
              <a:rPr sz="2800" b="1" spc="-10" dirty="0">
                <a:solidFill>
                  <a:srgbClr val="00B0F0"/>
                </a:solidFill>
              </a:rPr>
              <a:t>Control)</a:t>
            </a:r>
            <a:endParaRPr sz="2800" b="1" dirty="0">
              <a:solidFill>
                <a:srgbClr val="00B0F0"/>
              </a:solidFill>
            </a:endParaRPr>
          </a:p>
        </p:txBody>
      </p:sp>
      <p:sp>
        <p:nvSpPr>
          <p:cNvPr id="3" name="object 3"/>
          <p:cNvSpPr txBox="1"/>
          <p:nvPr/>
        </p:nvSpPr>
        <p:spPr>
          <a:xfrm>
            <a:off x="838200" y="1612694"/>
            <a:ext cx="8042275" cy="4217035"/>
          </a:xfrm>
          <a:prstGeom prst="rect">
            <a:avLst/>
          </a:prstGeom>
        </p:spPr>
        <p:txBody>
          <a:bodyPr vert="horz" wrap="square" lIns="0" tIns="138430" rIns="0" bIns="0" rtlCol="0">
            <a:spAutoFit/>
          </a:bodyPr>
          <a:lstStyle/>
          <a:p>
            <a:pPr marL="12700">
              <a:lnSpc>
                <a:spcPct val="100000"/>
              </a:lnSpc>
              <a:spcBef>
                <a:spcPts val="1090"/>
              </a:spcBef>
              <a:tabLst>
                <a:tab pos="354965" algn="l"/>
              </a:tabLst>
            </a:pPr>
            <a:r>
              <a:rPr sz="1600" spc="7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b="1" i="1" dirty="0">
                <a:solidFill>
                  <a:srgbClr val="006FC0"/>
                </a:solidFill>
                <a:latin typeface="Times New Roman"/>
                <a:cs typeface="Times New Roman"/>
              </a:rPr>
              <a:t>The</a:t>
            </a:r>
            <a:r>
              <a:rPr sz="2000" b="1" i="1" spc="-15" dirty="0">
                <a:solidFill>
                  <a:srgbClr val="006FC0"/>
                </a:solidFill>
                <a:latin typeface="Times New Roman"/>
                <a:cs typeface="Times New Roman"/>
              </a:rPr>
              <a:t> </a:t>
            </a:r>
            <a:r>
              <a:rPr sz="2000" b="1" i="1" dirty="0">
                <a:solidFill>
                  <a:srgbClr val="006FC0"/>
                </a:solidFill>
                <a:latin typeface="Times New Roman"/>
                <a:cs typeface="Times New Roman"/>
              </a:rPr>
              <a:t>scope</a:t>
            </a:r>
            <a:r>
              <a:rPr sz="2000" b="1" i="1" spc="-15" dirty="0">
                <a:solidFill>
                  <a:srgbClr val="006FC0"/>
                </a:solidFill>
                <a:latin typeface="Times New Roman"/>
                <a:cs typeface="Times New Roman"/>
              </a:rPr>
              <a:t> </a:t>
            </a:r>
            <a:r>
              <a:rPr sz="2000" b="1" i="1" dirty="0">
                <a:solidFill>
                  <a:srgbClr val="006FC0"/>
                </a:solidFill>
                <a:latin typeface="Times New Roman"/>
                <a:cs typeface="Times New Roman"/>
              </a:rPr>
              <a:t>of</a:t>
            </a:r>
            <a:r>
              <a:rPr sz="2000" b="1" i="1" spc="-10" dirty="0">
                <a:solidFill>
                  <a:srgbClr val="006FC0"/>
                </a:solidFill>
                <a:latin typeface="Times New Roman"/>
                <a:cs typeface="Times New Roman"/>
              </a:rPr>
              <a:t> </a:t>
            </a:r>
            <a:r>
              <a:rPr sz="2000" b="1" i="1" dirty="0">
                <a:solidFill>
                  <a:srgbClr val="006FC0"/>
                </a:solidFill>
                <a:latin typeface="Times New Roman"/>
                <a:cs typeface="Times New Roman"/>
              </a:rPr>
              <a:t>this project</a:t>
            </a:r>
            <a:r>
              <a:rPr sz="2000" b="1" i="1" spc="-25" dirty="0">
                <a:solidFill>
                  <a:srgbClr val="006FC0"/>
                </a:solidFill>
                <a:latin typeface="Times New Roman"/>
                <a:cs typeface="Times New Roman"/>
              </a:rPr>
              <a:t> </a:t>
            </a:r>
            <a:r>
              <a:rPr sz="2000" b="1" i="1" spc="-10" dirty="0">
                <a:solidFill>
                  <a:srgbClr val="006FC0"/>
                </a:solidFill>
                <a:latin typeface="Times New Roman"/>
                <a:cs typeface="Times New Roman"/>
              </a:rPr>
              <a:t>includes</a:t>
            </a:r>
            <a:r>
              <a:rPr sz="2000" spc="-10" dirty="0">
                <a:solidFill>
                  <a:srgbClr val="404040"/>
                </a:solidFill>
                <a:latin typeface="Arial MT"/>
                <a:cs typeface="Arial MT"/>
              </a:rPr>
              <a:t>:</a:t>
            </a:r>
            <a:endParaRPr sz="2000" dirty="0">
              <a:latin typeface="Arial MT"/>
              <a:cs typeface="Arial MT"/>
            </a:endParaRPr>
          </a:p>
          <a:p>
            <a:pPr marL="354965" indent="-342265">
              <a:lnSpc>
                <a:spcPct val="100000"/>
              </a:lnSpc>
              <a:spcBef>
                <a:spcPts val="994"/>
              </a:spcBef>
              <a:buClr>
                <a:srgbClr val="B31166"/>
              </a:buClr>
              <a:buSzPct val="80000"/>
              <a:buFont typeface="Wingdings"/>
              <a:buChar char=""/>
              <a:tabLst>
                <a:tab pos="354965" algn="l"/>
              </a:tabLst>
            </a:pPr>
            <a:r>
              <a:rPr sz="2000" dirty="0">
                <a:solidFill>
                  <a:srgbClr val="404040"/>
                </a:solidFill>
                <a:latin typeface="Times New Roman"/>
                <a:cs typeface="Times New Roman"/>
              </a:rPr>
              <a:t>Site</a:t>
            </a:r>
            <a:r>
              <a:rPr sz="2000" spc="-25" dirty="0">
                <a:solidFill>
                  <a:srgbClr val="404040"/>
                </a:solidFill>
                <a:latin typeface="Times New Roman"/>
                <a:cs typeface="Times New Roman"/>
              </a:rPr>
              <a:t> </a:t>
            </a:r>
            <a:r>
              <a:rPr sz="2000" dirty="0">
                <a:solidFill>
                  <a:srgbClr val="404040"/>
                </a:solidFill>
                <a:latin typeface="Times New Roman"/>
                <a:cs typeface="Times New Roman"/>
              </a:rPr>
              <a:t>survey</a:t>
            </a:r>
            <a:r>
              <a:rPr sz="2000" spc="-45" dirty="0">
                <a:solidFill>
                  <a:srgbClr val="404040"/>
                </a:solidFill>
                <a:latin typeface="Times New Roman"/>
                <a:cs typeface="Times New Roman"/>
              </a:rPr>
              <a:t> </a:t>
            </a:r>
            <a:r>
              <a:rPr sz="2000" dirty="0">
                <a:solidFill>
                  <a:srgbClr val="404040"/>
                </a:solidFill>
                <a:latin typeface="Times New Roman"/>
                <a:cs typeface="Times New Roman"/>
              </a:rPr>
              <a:t>and</a:t>
            </a:r>
            <a:r>
              <a:rPr sz="2000" spc="-5" dirty="0">
                <a:solidFill>
                  <a:srgbClr val="404040"/>
                </a:solidFill>
                <a:latin typeface="Times New Roman"/>
                <a:cs typeface="Times New Roman"/>
              </a:rPr>
              <a:t> </a:t>
            </a:r>
            <a:r>
              <a:rPr sz="2000" dirty="0">
                <a:solidFill>
                  <a:srgbClr val="404040"/>
                </a:solidFill>
                <a:latin typeface="Times New Roman"/>
                <a:cs typeface="Times New Roman"/>
              </a:rPr>
              <a:t>topographic</a:t>
            </a:r>
            <a:r>
              <a:rPr sz="2000" spc="-55" dirty="0">
                <a:solidFill>
                  <a:srgbClr val="404040"/>
                </a:solidFill>
                <a:latin typeface="Times New Roman"/>
                <a:cs typeface="Times New Roman"/>
              </a:rPr>
              <a:t> </a:t>
            </a:r>
            <a:r>
              <a:rPr sz="2000" dirty="0">
                <a:solidFill>
                  <a:srgbClr val="404040"/>
                </a:solidFill>
                <a:latin typeface="Times New Roman"/>
                <a:cs typeface="Times New Roman"/>
              </a:rPr>
              <a:t>analysis</a:t>
            </a:r>
            <a:r>
              <a:rPr sz="2000" spc="-20" dirty="0">
                <a:solidFill>
                  <a:srgbClr val="404040"/>
                </a:solidFill>
                <a:latin typeface="Times New Roman"/>
                <a:cs typeface="Times New Roman"/>
              </a:rPr>
              <a:t> </a:t>
            </a:r>
            <a:r>
              <a:rPr sz="2000" dirty="0">
                <a:solidFill>
                  <a:srgbClr val="404040"/>
                </a:solidFill>
                <a:latin typeface="Times New Roman"/>
                <a:cs typeface="Times New Roman"/>
              </a:rPr>
              <a:t>of</a:t>
            </a:r>
            <a:r>
              <a:rPr sz="2000" spc="-65" dirty="0">
                <a:solidFill>
                  <a:srgbClr val="404040"/>
                </a:solidFill>
                <a:latin typeface="Times New Roman"/>
                <a:cs typeface="Times New Roman"/>
              </a:rPr>
              <a:t> </a:t>
            </a:r>
            <a:r>
              <a:rPr sz="2000" dirty="0">
                <a:solidFill>
                  <a:srgbClr val="404040"/>
                </a:solidFill>
                <a:latin typeface="Times New Roman"/>
                <a:cs typeface="Times New Roman"/>
              </a:rPr>
              <a:t>Daalo</a:t>
            </a:r>
            <a:r>
              <a:rPr sz="2000" spc="-5" dirty="0">
                <a:solidFill>
                  <a:srgbClr val="404040"/>
                </a:solidFill>
                <a:latin typeface="Times New Roman"/>
                <a:cs typeface="Times New Roman"/>
              </a:rPr>
              <a:t> </a:t>
            </a:r>
            <a:r>
              <a:rPr sz="2000" spc="-20" dirty="0">
                <a:solidFill>
                  <a:srgbClr val="404040"/>
                </a:solidFill>
                <a:latin typeface="Times New Roman"/>
                <a:cs typeface="Times New Roman"/>
              </a:rPr>
              <a:t>area</a:t>
            </a:r>
            <a:endParaRPr sz="2000" dirty="0">
              <a:latin typeface="Times New Roman"/>
              <a:cs typeface="Times New Roman"/>
            </a:endParaRPr>
          </a:p>
          <a:p>
            <a:pPr marL="354965" indent="-342265">
              <a:lnSpc>
                <a:spcPct val="100000"/>
              </a:lnSpc>
              <a:spcBef>
                <a:spcPts val="1010"/>
              </a:spcBef>
              <a:buClr>
                <a:srgbClr val="B31166"/>
              </a:buClr>
              <a:buSzPct val="80000"/>
              <a:buFont typeface="Wingdings"/>
              <a:buChar char=""/>
              <a:tabLst>
                <a:tab pos="354965" algn="l"/>
              </a:tabLst>
            </a:pPr>
            <a:r>
              <a:rPr sz="2000" dirty="0">
                <a:solidFill>
                  <a:srgbClr val="404040"/>
                </a:solidFill>
                <a:latin typeface="Times New Roman"/>
                <a:cs typeface="Times New Roman"/>
              </a:rPr>
              <a:t>Rainfall</a:t>
            </a:r>
            <a:r>
              <a:rPr sz="2000" spc="-25" dirty="0">
                <a:solidFill>
                  <a:srgbClr val="404040"/>
                </a:solidFill>
                <a:latin typeface="Times New Roman"/>
                <a:cs typeface="Times New Roman"/>
              </a:rPr>
              <a:t> </a:t>
            </a:r>
            <a:r>
              <a:rPr sz="2000" dirty="0">
                <a:solidFill>
                  <a:srgbClr val="404040"/>
                </a:solidFill>
                <a:latin typeface="Times New Roman"/>
                <a:cs typeface="Times New Roman"/>
              </a:rPr>
              <a:t>data</a:t>
            </a:r>
            <a:r>
              <a:rPr sz="2000" spc="-10" dirty="0">
                <a:solidFill>
                  <a:srgbClr val="404040"/>
                </a:solidFill>
                <a:latin typeface="Times New Roman"/>
                <a:cs typeface="Times New Roman"/>
              </a:rPr>
              <a:t> </a:t>
            </a:r>
            <a:r>
              <a:rPr sz="2000" dirty="0">
                <a:solidFill>
                  <a:srgbClr val="404040"/>
                </a:solidFill>
                <a:latin typeface="Times New Roman"/>
                <a:cs typeface="Times New Roman"/>
              </a:rPr>
              <a:t>collection</a:t>
            </a:r>
            <a:r>
              <a:rPr sz="2000" spc="-25" dirty="0">
                <a:solidFill>
                  <a:srgbClr val="404040"/>
                </a:solidFill>
                <a:latin typeface="Times New Roman"/>
                <a:cs typeface="Times New Roman"/>
              </a:rPr>
              <a:t> </a:t>
            </a:r>
            <a:r>
              <a:rPr sz="2000" dirty="0">
                <a:solidFill>
                  <a:srgbClr val="404040"/>
                </a:solidFill>
                <a:latin typeface="Times New Roman"/>
                <a:cs typeface="Times New Roman"/>
              </a:rPr>
              <a:t>and</a:t>
            </a:r>
            <a:r>
              <a:rPr sz="2000" spc="-5" dirty="0">
                <a:solidFill>
                  <a:srgbClr val="404040"/>
                </a:solidFill>
                <a:latin typeface="Times New Roman"/>
                <a:cs typeface="Times New Roman"/>
              </a:rPr>
              <a:t> </a:t>
            </a:r>
            <a:r>
              <a:rPr sz="2000" dirty="0">
                <a:solidFill>
                  <a:srgbClr val="404040"/>
                </a:solidFill>
                <a:latin typeface="Times New Roman"/>
                <a:cs typeface="Times New Roman"/>
              </a:rPr>
              <a:t>hydrological</a:t>
            </a:r>
            <a:r>
              <a:rPr sz="2000" spc="-50" dirty="0">
                <a:solidFill>
                  <a:srgbClr val="404040"/>
                </a:solidFill>
                <a:latin typeface="Times New Roman"/>
                <a:cs typeface="Times New Roman"/>
              </a:rPr>
              <a:t> </a:t>
            </a:r>
            <a:r>
              <a:rPr sz="2000" spc="-10" dirty="0">
                <a:solidFill>
                  <a:srgbClr val="404040"/>
                </a:solidFill>
                <a:latin typeface="Times New Roman"/>
                <a:cs typeface="Times New Roman"/>
              </a:rPr>
              <a:t>analysis</a:t>
            </a:r>
            <a:endParaRPr sz="2000" dirty="0">
              <a:latin typeface="Times New Roman"/>
              <a:cs typeface="Times New Roman"/>
            </a:endParaRPr>
          </a:p>
          <a:p>
            <a:pPr marL="354965" indent="-342265">
              <a:lnSpc>
                <a:spcPct val="100000"/>
              </a:lnSpc>
              <a:spcBef>
                <a:spcPts val="994"/>
              </a:spcBef>
              <a:buClr>
                <a:srgbClr val="B31166"/>
              </a:buClr>
              <a:buSzPct val="80000"/>
              <a:buFont typeface="Wingdings"/>
              <a:buChar char=""/>
              <a:tabLst>
                <a:tab pos="354965" algn="l"/>
              </a:tabLst>
            </a:pPr>
            <a:r>
              <a:rPr sz="2000" dirty="0">
                <a:solidFill>
                  <a:srgbClr val="404040"/>
                </a:solidFill>
                <a:latin typeface="Times New Roman"/>
                <a:cs typeface="Times New Roman"/>
              </a:rPr>
              <a:t>Hydraulic</a:t>
            </a:r>
            <a:r>
              <a:rPr sz="2000" spc="-30" dirty="0">
                <a:solidFill>
                  <a:srgbClr val="404040"/>
                </a:solidFill>
                <a:latin typeface="Times New Roman"/>
                <a:cs typeface="Times New Roman"/>
              </a:rPr>
              <a:t> </a:t>
            </a:r>
            <a:r>
              <a:rPr sz="2000" dirty="0">
                <a:solidFill>
                  <a:srgbClr val="404040"/>
                </a:solidFill>
                <a:latin typeface="Times New Roman"/>
                <a:cs typeface="Times New Roman"/>
              </a:rPr>
              <a:t>design</a:t>
            </a:r>
            <a:r>
              <a:rPr sz="2000" spc="-25" dirty="0">
                <a:solidFill>
                  <a:srgbClr val="404040"/>
                </a:solidFill>
                <a:latin typeface="Times New Roman"/>
                <a:cs typeface="Times New Roman"/>
              </a:rPr>
              <a:t> </a:t>
            </a:r>
            <a:r>
              <a:rPr sz="2000" dirty="0">
                <a:solidFill>
                  <a:srgbClr val="404040"/>
                </a:solidFill>
                <a:latin typeface="Times New Roman"/>
                <a:cs typeface="Times New Roman"/>
              </a:rPr>
              <a:t>of</a:t>
            </a:r>
            <a:r>
              <a:rPr sz="2000" spc="5" dirty="0">
                <a:solidFill>
                  <a:srgbClr val="404040"/>
                </a:solidFill>
                <a:latin typeface="Times New Roman"/>
                <a:cs typeface="Times New Roman"/>
              </a:rPr>
              <a:t> </a:t>
            </a:r>
            <a:r>
              <a:rPr sz="2000" dirty="0">
                <a:solidFill>
                  <a:srgbClr val="404040"/>
                </a:solidFill>
                <a:latin typeface="Times New Roman"/>
                <a:cs typeface="Times New Roman"/>
              </a:rPr>
              <a:t>open</a:t>
            </a:r>
            <a:r>
              <a:rPr sz="2000" spc="-20" dirty="0">
                <a:solidFill>
                  <a:srgbClr val="404040"/>
                </a:solidFill>
                <a:latin typeface="Times New Roman"/>
                <a:cs typeface="Times New Roman"/>
              </a:rPr>
              <a:t> </a:t>
            </a:r>
            <a:r>
              <a:rPr sz="2000" dirty="0">
                <a:solidFill>
                  <a:srgbClr val="404040"/>
                </a:solidFill>
                <a:latin typeface="Times New Roman"/>
                <a:cs typeface="Times New Roman"/>
              </a:rPr>
              <a:t>and</a:t>
            </a:r>
            <a:r>
              <a:rPr sz="2000" spc="-5" dirty="0">
                <a:solidFill>
                  <a:srgbClr val="404040"/>
                </a:solidFill>
                <a:latin typeface="Times New Roman"/>
                <a:cs typeface="Times New Roman"/>
              </a:rPr>
              <a:t> </a:t>
            </a:r>
            <a:r>
              <a:rPr sz="2000" dirty="0">
                <a:solidFill>
                  <a:srgbClr val="404040"/>
                </a:solidFill>
                <a:latin typeface="Times New Roman"/>
                <a:cs typeface="Times New Roman"/>
              </a:rPr>
              <a:t>closed</a:t>
            </a:r>
            <a:r>
              <a:rPr sz="2000" spc="-10" dirty="0">
                <a:solidFill>
                  <a:srgbClr val="404040"/>
                </a:solidFill>
                <a:latin typeface="Times New Roman"/>
                <a:cs typeface="Times New Roman"/>
              </a:rPr>
              <a:t> </a:t>
            </a:r>
            <a:r>
              <a:rPr sz="2000" dirty="0">
                <a:solidFill>
                  <a:srgbClr val="404040"/>
                </a:solidFill>
                <a:latin typeface="Times New Roman"/>
                <a:cs typeface="Times New Roman"/>
              </a:rPr>
              <a:t>drainage</a:t>
            </a:r>
            <a:r>
              <a:rPr sz="2000" spc="-25" dirty="0">
                <a:solidFill>
                  <a:srgbClr val="404040"/>
                </a:solidFill>
                <a:latin typeface="Times New Roman"/>
                <a:cs typeface="Times New Roman"/>
              </a:rPr>
              <a:t> </a:t>
            </a:r>
            <a:r>
              <a:rPr sz="2000" spc="-10" dirty="0">
                <a:solidFill>
                  <a:srgbClr val="404040"/>
                </a:solidFill>
                <a:latin typeface="Times New Roman"/>
                <a:cs typeface="Times New Roman"/>
              </a:rPr>
              <a:t>systems</a:t>
            </a:r>
            <a:endParaRPr sz="2000" dirty="0">
              <a:latin typeface="Times New Roman"/>
              <a:cs typeface="Times New Roman"/>
            </a:endParaRPr>
          </a:p>
          <a:p>
            <a:pPr marL="354965" indent="-342265">
              <a:lnSpc>
                <a:spcPct val="100000"/>
              </a:lnSpc>
              <a:spcBef>
                <a:spcPts val="1000"/>
              </a:spcBef>
              <a:buClr>
                <a:srgbClr val="B31166"/>
              </a:buClr>
              <a:buSzPct val="80000"/>
              <a:buFont typeface="Wingdings"/>
              <a:buChar char=""/>
              <a:tabLst>
                <a:tab pos="354965" algn="l"/>
              </a:tabLst>
            </a:pPr>
            <a:r>
              <a:rPr sz="2000" dirty="0">
                <a:solidFill>
                  <a:srgbClr val="404040"/>
                </a:solidFill>
                <a:latin typeface="Times New Roman"/>
                <a:cs typeface="Times New Roman"/>
              </a:rPr>
              <a:t>Design</a:t>
            </a:r>
            <a:r>
              <a:rPr sz="2000" spc="-35" dirty="0">
                <a:solidFill>
                  <a:srgbClr val="404040"/>
                </a:solidFill>
                <a:latin typeface="Times New Roman"/>
                <a:cs typeface="Times New Roman"/>
              </a:rPr>
              <a:t> </a:t>
            </a:r>
            <a:r>
              <a:rPr sz="2000" dirty="0">
                <a:solidFill>
                  <a:srgbClr val="404040"/>
                </a:solidFill>
                <a:latin typeface="Times New Roman"/>
                <a:cs typeface="Times New Roman"/>
              </a:rPr>
              <a:t>of</a:t>
            </a:r>
            <a:r>
              <a:rPr sz="2000" spc="-25" dirty="0">
                <a:solidFill>
                  <a:srgbClr val="404040"/>
                </a:solidFill>
                <a:latin typeface="Times New Roman"/>
                <a:cs typeface="Times New Roman"/>
              </a:rPr>
              <a:t> </a:t>
            </a:r>
            <a:r>
              <a:rPr sz="2000" dirty="0">
                <a:solidFill>
                  <a:srgbClr val="404040"/>
                </a:solidFill>
                <a:latin typeface="Times New Roman"/>
                <a:cs typeface="Times New Roman"/>
              </a:rPr>
              <a:t>culverts,</a:t>
            </a:r>
            <a:r>
              <a:rPr sz="2000" spc="-50" dirty="0">
                <a:solidFill>
                  <a:srgbClr val="404040"/>
                </a:solidFill>
                <a:latin typeface="Times New Roman"/>
                <a:cs typeface="Times New Roman"/>
              </a:rPr>
              <a:t> </a:t>
            </a:r>
            <a:r>
              <a:rPr sz="2000" dirty="0">
                <a:solidFill>
                  <a:srgbClr val="404040"/>
                </a:solidFill>
                <a:latin typeface="Times New Roman"/>
                <a:cs typeface="Times New Roman"/>
              </a:rPr>
              <a:t>manholes,</a:t>
            </a:r>
            <a:r>
              <a:rPr sz="2000" spc="-30" dirty="0">
                <a:solidFill>
                  <a:srgbClr val="404040"/>
                </a:solidFill>
                <a:latin typeface="Times New Roman"/>
                <a:cs typeface="Times New Roman"/>
              </a:rPr>
              <a:t> </a:t>
            </a:r>
            <a:r>
              <a:rPr sz="2000" dirty="0">
                <a:solidFill>
                  <a:srgbClr val="404040"/>
                </a:solidFill>
                <a:latin typeface="Times New Roman"/>
                <a:cs typeface="Times New Roman"/>
              </a:rPr>
              <a:t>and</a:t>
            </a:r>
            <a:r>
              <a:rPr sz="2000" spc="-20" dirty="0">
                <a:solidFill>
                  <a:srgbClr val="404040"/>
                </a:solidFill>
                <a:latin typeface="Times New Roman"/>
                <a:cs typeface="Times New Roman"/>
              </a:rPr>
              <a:t> </a:t>
            </a:r>
            <a:r>
              <a:rPr sz="2000" dirty="0">
                <a:solidFill>
                  <a:srgbClr val="404040"/>
                </a:solidFill>
                <a:latin typeface="Times New Roman"/>
                <a:cs typeface="Times New Roman"/>
              </a:rPr>
              <a:t>discharge</a:t>
            </a:r>
            <a:r>
              <a:rPr sz="2000" spc="-45" dirty="0">
                <a:solidFill>
                  <a:srgbClr val="404040"/>
                </a:solidFill>
                <a:latin typeface="Times New Roman"/>
                <a:cs typeface="Times New Roman"/>
              </a:rPr>
              <a:t> </a:t>
            </a:r>
            <a:r>
              <a:rPr sz="2000" spc="-10" dirty="0">
                <a:solidFill>
                  <a:srgbClr val="404040"/>
                </a:solidFill>
                <a:latin typeface="Times New Roman"/>
                <a:cs typeface="Times New Roman"/>
              </a:rPr>
              <a:t>outlets</a:t>
            </a:r>
            <a:endParaRPr sz="2000" dirty="0">
              <a:latin typeface="Times New Roman"/>
              <a:cs typeface="Times New Roman"/>
            </a:endParaRPr>
          </a:p>
          <a:p>
            <a:pPr marL="354965" indent="-342265">
              <a:lnSpc>
                <a:spcPct val="100000"/>
              </a:lnSpc>
              <a:spcBef>
                <a:spcPts val="1010"/>
              </a:spcBef>
              <a:buClr>
                <a:srgbClr val="B31166"/>
              </a:buClr>
              <a:buSzPct val="80000"/>
              <a:buFont typeface="Wingdings"/>
              <a:buChar char=""/>
              <a:tabLst>
                <a:tab pos="354965" algn="l"/>
              </a:tabLst>
            </a:pPr>
            <a:r>
              <a:rPr sz="2000" dirty="0">
                <a:solidFill>
                  <a:srgbClr val="404040"/>
                </a:solidFill>
                <a:latin typeface="Times New Roman"/>
                <a:cs typeface="Times New Roman"/>
              </a:rPr>
              <a:t>Preparation</a:t>
            </a:r>
            <a:r>
              <a:rPr sz="2000" spc="-40" dirty="0">
                <a:solidFill>
                  <a:srgbClr val="404040"/>
                </a:solidFill>
                <a:latin typeface="Times New Roman"/>
                <a:cs typeface="Times New Roman"/>
              </a:rPr>
              <a:t> </a:t>
            </a:r>
            <a:r>
              <a:rPr sz="2000" dirty="0">
                <a:solidFill>
                  <a:srgbClr val="404040"/>
                </a:solidFill>
                <a:latin typeface="Times New Roman"/>
                <a:cs typeface="Times New Roman"/>
              </a:rPr>
              <a:t>of 2D</a:t>
            </a:r>
            <a:r>
              <a:rPr sz="2000" spc="-15" dirty="0">
                <a:solidFill>
                  <a:srgbClr val="404040"/>
                </a:solidFill>
                <a:latin typeface="Times New Roman"/>
                <a:cs typeface="Times New Roman"/>
              </a:rPr>
              <a:t> </a:t>
            </a:r>
            <a:r>
              <a:rPr sz="2000" dirty="0">
                <a:solidFill>
                  <a:srgbClr val="404040"/>
                </a:solidFill>
                <a:latin typeface="Times New Roman"/>
                <a:cs typeface="Times New Roman"/>
              </a:rPr>
              <a:t>drawings</a:t>
            </a:r>
            <a:r>
              <a:rPr sz="2000" spc="-40" dirty="0">
                <a:solidFill>
                  <a:srgbClr val="404040"/>
                </a:solidFill>
                <a:latin typeface="Times New Roman"/>
                <a:cs typeface="Times New Roman"/>
              </a:rPr>
              <a:t> </a:t>
            </a:r>
            <a:r>
              <a:rPr sz="2000" dirty="0">
                <a:solidFill>
                  <a:srgbClr val="404040"/>
                </a:solidFill>
                <a:latin typeface="Times New Roman"/>
                <a:cs typeface="Times New Roman"/>
              </a:rPr>
              <a:t>and</a:t>
            </a:r>
            <a:r>
              <a:rPr sz="2000" spc="-5" dirty="0">
                <a:solidFill>
                  <a:srgbClr val="404040"/>
                </a:solidFill>
                <a:latin typeface="Times New Roman"/>
                <a:cs typeface="Times New Roman"/>
              </a:rPr>
              <a:t> </a:t>
            </a:r>
            <a:r>
              <a:rPr sz="2000" dirty="0">
                <a:solidFill>
                  <a:srgbClr val="404040"/>
                </a:solidFill>
                <a:latin typeface="Times New Roman"/>
                <a:cs typeface="Times New Roman"/>
              </a:rPr>
              <a:t>design</a:t>
            </a:r>
            <a:r>
              <a:rPr sz="2000" spc="-25" dirty="0">
                <a:solidFill>
                  <a:srgbClr val="404040"/>
                </a:solidFill>
                <a:latin typeface="Times New Roman"/>
                <a:cs typeface="Times New Roman"/>
              </a:rPr>
              <a:t> </a:t>
            </a:r>
            <a:r>
              <a:rPr sz="2000" spc="-10" dirty="0">
                <a:solidFill>
                  <a:srgbClr val="404040"/>
                </a:solidFill>
                <a:latin typeface="Times New Roman"/>
                <a:cs typeface="Times New Roman"/>
              </a:rPr>
              <a:t>calculations</a:t>
            </a:r>
            <a:endParaRPr sz="2000" dirty="0">
              <a:latin typeface="Times New Roman"/>
              <a:cs typeface="Times New Roman"/>
            </a:endParaRPr>
          </a:p>
          <a:p>
            <a:pPr marL="354965" indent="-342265">
              <a:lnSpc>
                <a:spcPct val="100000"/>
              </a:lnSpc>
              <a:spcBef>
                <a:spcPts val="994"/>
              </a:spcBef>
              <a:buClr>
                <a:srgbClr val="B31166"/>
              </a:buClr>
              <a:buSzPct val="80000"/>
              <a:buFont typeface="Wingdings"/>
              <a:buChar char=""/>
              <a:tabLst>
                <a:tab pos="354965" algn="l"/>
              </a:tabLst>
            </a:pPr>
            <a:r>
              <a:rPr sz="2000" dirty="0">
                <a:solidFill>
                  <a:srgbClr val="404040"/>
                </a:solidFill>
                <a:latin typeface="Times New Roman"/>
                <a:cs typeface="Times New Roman"/>
              </a:rPr>
              <a:t>Cost</a:t>
            </a:r>
            <a:r>
              <a:rPr sz="2000" spc="-20" dirty="0">
                <a:solidFill>
                  <a:srgbClr val="404040"/>
                </a:solidFill>
                <a:latin typeface="Times New Roman"/>
                <a:cs typeface="Times New Roman"/>
              </a:rPr>
              <a:t> </a:t>
            </a:r>
            <a:r>
              <a:rPr sz="2000" dirty="0">
                <a:solidFill>
                  <a:srgbClr val="404040"/>
                </a:solidFill>
                <a:latin typeface="Times New Roman"/>
                <a:cs typeface="Times New Roman"/>
              </a:rPr>
              <a:t>estimation</a:t>
            </a:r>
            <a:r>
              <a:rPr sz="2000" spc="-20" dirty="0">
                <a:solidFill>
                  <a:srgbClr val="404040"/>
                </a:solidFill>
                <a:latin typeface="Times New Roman"/>
                <a:cs typeface="Times New Roman"/>
              </a:rPr>
              <a:t> </a:t>
            </a:r>
            <a:r>
              <a:rPr sz="2000" dirty="0">
                <a:solidFill>
                  <a:srgbClr val="404040"/>
                </a:solidFill>
                <a:latin typeface="Times New Roman"/>
                <a:cs typeface="Times New Roman"/>
              </a:rPr>
              <a:t>of</a:t>
            </a:r>
            <a:r>
              <a:rPr sz="2000" spc="-15" dirty="0">
                <a:solidFill>
                  <a:srgbClr val="404040"/>
                </a:solidFill>
                <a:latin typeface="Times New Roman"/>
                <a:cs typeface="Times New Roman"/>
              </a:rPr>
              <a:t> </a:t>
            </a:r>
            <a:r>
              <a:rPr sz="2000" dirty="0">
                <a:solidFill>
                  <a:srgbClr val="404040"/>
                </a:solidFill>
                <a:latin typeface="Times New Roman"/>
                <a:cs typeface="Times New Roman"/>
              </a:rPr>
              <a:t>the</a:t>
            </a:r>
            <a:r>
              <a:rPr sz="2000" spc="-5" dirty="0">
                <a:solidFill>
                  <a:srgbClr val="404040"/>
                </a:solidFill>
                <a:latin typeface="Times New Roman"/>
                <a:cs typeface="Times New Roman"/>
              </a:rPr>
              <a:t> </a:t>
            </a:r>
            <a:r>
              <a:rPr sz="2000" dirty="0">
                <a:solidFill>
                  <a:srgbClr val="404040"/>
                </a:solidFill>
                <a:latin typeface="Times New Roman"/>
                <a:cs typeface="Times New Roman"/>
              </a:rPr>
              <a:t>drainage</a:t>
            </a:r>
            <a:r>
              <a:rPr sz="2000" spc="-35" dirty="0">
                <a:solidFill>
                  <a:srgbClr val="404040"/>
                </a:solidFill>
                <a:latin typeface="Times New Roman"/>
                <a:cs typeface="Times New Roman"/>
              </a:rPr>
              <a:t> </a:t>
            </a:r>
            <a:r>
              <a:rPr sz="2000" spc="-10" dirty="0">
                <a:solidFill>
                  <a:srgbClr val="404040"/>
                </a:solidFill>
                <a:latin typeface="Times New Roman"/>
                <a:cs typeface="Times New Roman"/>
              </a:rPr>
              <a:t>system</a:t>
            </a:r>
            <a:endParaRPr sz="2000" dirty="0">
              <a:latin typeface="Times New Roman"/>
              <a:cs typeface="Times New Roman"/>
            </a:endParaRPr>
          </a:p>
          <a:p>
            <a:pPr marL="354965" indent="-342265">
              <a:lnSpc>
                <a:spcPct val="100000"/>
              </a:lnSpc>
              <a:spcBef>
                <a:spcPts val="994"/>
              </a:spcBef>
              <a:buClr>
                <a:srgbClr val="B31166"/>
              </a:buClr>
              <a:buSzPct val="80000"/>
              <a:buFont typeface="Wingdings"/>
              <a:buChar char=""/>
              <a:tabLst>
                <a:tab pos="354965" algn="l"/>
              </a:tabLst>
            </a:pPr>
            <a:r>
              <a:rPr sz="2000" dirty="0">
                <a:solidFill>
                  <a:srgbClr val="404040"/>
                </a:solidFill>
                <a:latin typeface="Times New Roman"/>
                <a:cs typeface="Times New Roman"/>
              </a:rPr>
              <a:t>Environmental</a:t>
            </a:r>
            <a:r>
              <a:rPr sz="2000" spc="-60" dirty="0">
                <a:solidFill>
                  <a:srgbClr val="404040"/>
                </a:solidFill>
                <a:latin typeface="Times New Roman"/>
                <a:cs typeface="Times New Roman"/>
              </a:rPr>
              <a:t> </a:t>
            </a:r>
            <a:r>
              <a:rPr sz="2000" dirty="0">
                <a:solidFill>
                  <a:srgbClr val="404040"/>
                </a:solidFill>
                <a:latin typeface="Times New Roman"/>
                <a:cs typeface="Times New Roman"/>
              </a:rPr>
              <a:t>and</a:t>
            </a:r>
            <a:r>
              <a:rPr sz="2000" spc="-10" dirty="0">
                <a:solidFill>
                  <a:srgbClr val="404040"/>
                </a:solidFill>
                <a:latin typeface="Times New Roman"/>
                <a:cs typeface="Times New Roman"/>
              </a:rPr>
              <a:t> </a:t>
            </a:r>
            <a:r>
              <a:rPr sz="2000" dirty="0">
                <a:solidFill>
                  <a:srgbClr val="404040"/>
                </a:solidFill>
                <a:latin typeface="Times New Roman"/>
                <a:cs typeface="Times New Roman"/>
              </a:rPr>
              <a:t>social</a:t>
            </a:r>
            <a:r>
              <a:rPr sz="2000" spc="-35" dirty="0">
                <a:solidFill>
                  <a:srgbClr val="404040"/>
                </a:solidFill>
                <a:latin typeface="Times New Roman"/>
                <a:cs typeface="Times New Roman"/>
              </a:rPr>
              <a:t> </a:t>
            </a:r>
            <a:r>
              <a:rPr sz="2000" dirty="0">
                <a:solidFill>
                  <a:srgbClr val="404040"/>
                </a:solidFill>
                <a:latin typeface="Times New Roman"/>
                <a:cs typeface="Times New Roman"/>
              </a:rPr>
              <a:t>impact</a:t>
            </a:r>
            <a:r>
              <a:rPr sz="2000" spc="-15" dirty="0">
                <a:solidFill>
                  <a:srgbClr val="404040"/>
                </a:solidFill>
                <a:latin typeface="Times New Roman"/>
                <a:cs typeface="Times New Roman"/>
              </a:rPr>
              <a:t> </a:t>
            </a:r>
            <a:r>
              <a:rPr sz="2000" spc="-10" dirty="0">
                <a:solidFill>
                  <a:srgbClr val="404040"/>
                </a:solidFill>
                <a:latin typeface="Times New Roman"/>
                <a:cs typeface="Times New Roman"/>
              </a:rPr>
              <a:t>considerations</a:t>
            </a:r>
            <a:endParaRPr sz="2000" dirty="0">
              <a:latin typeface="Times New Roman"/>
              <a:cs typeface="Times New Roman"/>
            </a:endParaRPr>
          </a:p>
          <a:p>
            <a:pPr marL="12700">
              <a:lnSpc>
                <a:spcPct val="100000"/>
              </a:lnSpc>
              <a:spcBef>
                <a:spcPts val="1010"/>
              </a:spcBef>
              <a:tabLst>
                <a:tab pos="354965" algn="l"/>
              </a:tabLst>
            </a:pPr>
            <a:r>
              <a:rPr sz="1600" spc="7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b="1" dirty="0">
                <a:solidFill>
                  <a:srgbClr val="404040"/>
                </a:solidFill>
                <a:latin typeface="Times New Roman"/>
                <a:cs typeface="Times New Roman"/>
              </a:rPr>
              <a:t>The</a:t>
            </a:r>
            <a:r>
              <a:rPr sz="2000" b="1" spc="-15" dirty="0">
                <a:solidFill>
                  <a:srgbClr val="404040"/>
                </a:solidFill>
                <a:latin typeface="Times New Roman"/>
                <a:cs typeface="Times New Roman"/>
              </a:rPr>
              <a:t> </a:t>
            </a:r>
            <a:r>
              <a:rPr sz="2000" b="1" dirty="0">
                <a:solidFill>
                  <a:srgbClr val="404040"/>
                </a:solidFill>
                <a:latin typeface="Times New Roman"/>
                <a:cs typeface="Times New Roman"/>
              </a:rPr>
              <a:t>project</a:t>
            </a:r>
            <a:r>
              <a:rPr sz="2000" b="1" spc="-40" dirty="0">
                <a:solidFill>
                  <a:srgbClr val="404040"/>
                </a:solidFill>
                <a:latin typeface="Times New Roman"/>
                <a:cs typeface="Times New Roman"/>
              </a:rPr>
              <a:t> </a:t>
            </a:r>
            <a:r>
              <a:rPr sz="2000" b="1" dirty="0">
                <a:solidFill>
                  <a:srgbClr val="404040"/>
                </a:solidFill>
                <a:latin typeface="Times New Roman"/>
                <a:cs typeface="Times New Roman"/>
              </a:rPr>
              <a:t>focuses</a:t>
            </a:r>
            <a:r>
              <a:rPr sz="2000" b="1" spc="-45" dirty="0">
                <a:solidFill>
                  <a:srgbClr val="404040"/>
                </a:solidFill>
                <a:latin typeface="Times New Roman"/>
                <a:cs typeface="Times New Roman"/>
              </a:rPr>
              <a:t> </a:t>
            </a:r>
            <a:r>
              <a:rPr sz="2000" b="1" dirty="0">
                <a:solidFill>
                  <a:srgbClr val="404040"/>
                </a:solidFill>
                <a:latin typeface="Times New Roman"/>
                <a:cs typeface="Times New Roman"/>
              </a:rPr>
              <a:t>on</a:t>
            </a:r>
            <a:r>
              <a:rPr sz="2000" b="1" spc="-5" dirty="0">
                <a:solidFill>
                  <a:srgbClr val="404040"/>
                </a:solidFill>
                <a:latin typeface="Times New Roman"/>
                <a:cs typeface="Times New Roman"/>
              </a:rPr>
              <a:t> </a:t>
            </a:r>
            <a:r>
              <a:rPr sz="2000" b="1" dirty="0">
                <a:solidFill>
                  <a:srgbClr val="404040"/>
                </a:solidFill>
                <a:latin typeface="Times New Roman"/>
                <a:cs typeface="Times New Roman"/>
              </a:rPr>
              <a:t>designing</a:t>
            </a:r>
            <a:r>
              <a:rPr sz="2000" b="1" spc="-45" dirty="0">
                <a:solidFill>
                  <a:srgbClr val="404040"/>
                </a:solidFill>
                <a:latin typeface="Times New Roman"/>
                <a:cs typeface="Times New Roman"/>
              </a:rPr>
              <a:t> </a:t>
            </a:r>
            <a:r>
              <a:rPr sz="2000" b="1" dirty="0">
                <a:solidFill>
                  <a:srgbClr val="404040"/>
                </a:solidFill>
                <a:latin typeface="Times New Roman"/>
                <a:cs typeface="Times New Roman"/>
              </a:rPr>
              <a:t>a</a:t>
            </a:r>
            <a:r>
              <a:rPr sz="2000" b="1" spc="-5" dirty="0">
                <a:solidFill>
                  <a:srgbClr val="404040"/>
                </a:solidFill>
                <a:latin typeface="Times New Roman"/>
                <a:cs typeface="Times New Roman"/>
              </a:rPr>
              <a:t> </a:t>
            </a:r>
            <a:r>
              <a:rPr sz="2000" b="1" dirty="0">
                <a:solidFill>
                  <a:srgbClr val="404040"/>
                </a:solidFill>
                <a:latin typeface="Times New Roman"/>
                <a:cs typeface="Times New Roman"/>
              </a:rPr>
              <a:t>complete</a:t>
            </a:r>
            <a:r>
              <a:rPr sz="2000" b="1" spc="-40" dirty="0">
                <a:solidFill>
                  <a:srgbClr val="404040"/>
                </a:solidFill>
                <a:latin typeface="Times New Roman"/>
                <a:cs typeface="Times New Roman"/>
              </a:rPr>
              <a:t> </a:t>
            </a:r>
            <a:r>
              <a:rPr sz="2000" b="1" dirty="0">
                <a:solidFill>
                  <a:srgbClr val="404040"/>
                </a:solidFill>
                <a:latin typeface="Times New Roman"/>
                <a:cs typeface="Times New Roman"/>
              </a:rPr>
              <a:t>drainage</a:t>
            </a:r>
            <a:r>
              <a:rPr sz="2000" b="1" spc="-40" dirty="0">
                <a:solidFill>
                  <a:srgbClr val="404040"/>
                </a:solidFill>
                <a:latin typeface="Times New Roman"/>
                <a:cs typeface="Times New Roman"/>
              </a:rPr>
              <a:t> </a:t>
            </a:r>
            <a:r>
              <a:rPr sz="2000" b="1" dirty="0">
                <a:solidFill>
                  <a:srgbClr val="404040"/>
                </a:solidFill>
                <a:latin typeface="Times New Roman"/>
                <a:cs typeface="Times New Roman"/>
              </a:rPr>
              <a:t>system</a:t>
            </a:r>
            <a:r>
              <a:rPr sz="2000" b="1" spc="-45" dirty="0">
                <a:solidFill>
                  <a:srgbClr val="404040"/>
                </a:solidFill>
                <a:latin typeface="Times New Roman"/>
                <a:cs typeface="Times New Roman"/>
              </a:rPr>
              <a:t> </a:t>
            </a:r>
            <a:r>
              <a:rPr sz="2000" b="1" dirty="0">
                <a:solidFill>
                  <a:srgbClr val="404040"/>
                </a:solidFill>
                <a:latin typeface="Times New Roman"/>
                <a:cs typeface="Times New Roman"/>
              </a:rPr>
              <a:t>to</a:t>
            </a:r>
            <a:r>
              <a:rPr sz="2000" b="1" spc="-20" dirty="0">
                <a:solidFill>
                  <a:srgbClr val="404040"/>
                </a:solidFill>
                <a:latin typeface="Times New Roman"/>
                <a:cs typeface="Times New Roman"/>
              </a:rPr>
              <a:t> </a:t>
            </a:r>
            <a:r>
              <a:rPr sz="2000" b="1" spc="-10" dirty="0">
                <a:solidFill>
                  <a:srgbClr val="404040"/>
                </a:solidFill>
                <a:latin typeface="Times New Roman"/>
                <a:cs typeface="Times New Roman"/>
              </a:rPr>
              <a:t>control</a:t>
            </a:r>
            <a:endParaRPr sz="2000" dirty="0">
              <a:latin typeface="Times New Roman"/>
              <a:cs typeface="Times New Roman"/>
            </a:endParaRPr>
          </a:p>
          <a:p>
            <a:pPr marL="355600">
              <a:lnSpc>
                <a:spcPct val="100000"/>
              </a:lnSpc>
            </a:pPr>
            <a:r>
              <a:rPr sz="2000" b="1" dirty="0">
                <a:solidFill>
                  <a:srgbClr val="404040"/>
                </a:solidFill>
                <a:latin typeface="Times New Roman"/>
                <a:cs typeface="Times New Roman"/>
              </a:rPr>
              <a:t>flooding</a:t>
            </a:r>
            <a:r>
              <a:rPr sz="2000" b="1" spc="-45" dirty="0">
                <a:solidFill>
                  <a:srgbClr val="404040"/>
                </a:solidFill>
                <a:latin typeface="Times New Roman"/>
                <a:cs typeface="Times New Roman"/>
              </a:rPr>
              <a:t> </a:t>
            </a:r>
            <a:r>
              <a:rPr sz="2000" b="1" dirty="0">
                <a:solidFill>
                  <a:srgbClr val="404040"/>
                </a:solidFill>
                <a:latin typeface="Times New Roman"/>
                <a:cs typeface="Times New Roman"/>
              </a:rPr>
              <a:t>in</a:t>
            </a:r>
            <a:r>
              <a:rPr sz="2000" b="1" spc="-35" dirty="0">
                <a:solidFill>
                  <a:srgbClr val="404040"/>
                </a:solidFill>
                <a:latin typeface="Times New Roman"/>
                <a:cs typeface="Times New Roman"/>
              </a:rPr>
              <a:t> </a:t>
            </a:r>
            <a:r>
              <a:rPr sz="2000" b="1" dirty="0">
                <a:solidFill>
                  <a:srgbClr val="404040"/>
                </a:solidFill>
                <a:latin typeface="Times New Roman"/>
                <a:cs typeface="Times New Roman"/>
              </a:rPr>
              <a:t>Daalo</a:t>
            </a:r>
            <a:r>
              <a:rPr sz="2000" b="1" spc="-25" dirty="0">
                <a:solidFill>
                  <a:srgbClr val="404040"/>
                </a:solidFill>
                <a:latin typeface="Times New Roman"/>
                <a:cs typeface="Times New Roman"/>
              </a:rPr>
              <a:t> </a:t>
            </a:r>
            <a:r>
              <a:rPr sz="2000" b="1" dirty="0">
                <a:solidFill>
                  <a:srgbClr val="404040"/>
                </a:solidFill>
                <a:latin typeface="Times New Roman"/>
                <a:cs typeface="Times New Roman"/>
              </a:rPr>
              <a:t>area,</a:t>
            </a:r>
            <a:r>
              <a:rPr sz="2000" b="1" spc="-35" dirty="0">
                <a:solidFill>
                  <a:srgbClr val="404040"/>
                </a:solidFill>
                <a:latin typeface="Times New Roman"/>
                <a:cs typeface="Times New Roman"/>
              </a:rPr>
              <a:t> </a:t>
            </a:r>
            <a:r>
              <a:rPr sz="2000" b="1" spc="-10" dirty="0">
                <a:solidFill>
                  <a:srgbClr val="404040"/>
                </a:solidFill>
                <a:latin typeface="Times New Roman"/>
                <a:cs typeface="Times New Roman"/>
              </a:rPr>
              <a:t>Mogadishu.</a:t>
            </a:r>
            <a:endParaRPr sz="2000" dirty="0">
              <a:latin typeface="Times New Roman"/>
              <a:cs typeface="Times New Roman"/>
            </a:endParaRPr>
          </a:p>
        </p:txBody>
      </p:sp>
    </p:spTree>
    <p:extLst>
      <p:ext uri="{BB962C8B-B14F-4D97-AF65-F5344CB8AC3E}">
        <p14:creationId xmlns:p14="http://schemas.microsoft.com/office/powerpoint/2010/main" val="2080031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690507"/>
            <a:ext cx="10515600" cy="674799"/>
          </a:xfrm>
          <a:prstGeom prst="rect">
            <a:avLst/>
          </a:prstGeom>
        </p:spPr>
        <p:txBody>
          <a:bodyPr vert="horz" wrap="square" lIns="0" tIns="241553" rIns="0" bIns="0" rtlCol="0">
            <a:spAutoFit/>
          </a:bodyPr>
          <a:lstStyle/>
          <a:p>
            <a:pPr marL="118110">
              <a:lnSpc>
                <a:spcPct val="100000"/>
              </a:lnSpc>
              <a:spcBef>
                <a:spcPts val="95"/>
              </a:spcBef>
            </a:pPr>
            <a:r>
              <a:rPr lang="en-US" sz="2800" b="1" dirty="0" smtClean="0">
                <a:solidFill>
                  <a:srgbClr val="00B0F0"/>
                </a:solidFill>
              </a:rPr>
              <a:t>1.</a:t>
            </a:r>
            <a:r>
              <a:rPr sz="2800" b="1" dirty="0" smtClean="0">
                <a:solidFill>
                  <a:srgbClr val="00B0F0"/>
                </a:solidFill>
              </a:rPr>
              <a:t>7</a:t>
            </a:r>
            <a:r>
              <a:rPr sz="2800" b="1" dirty="0">
                <a:solidFill>
                  <a:srgbClr val="00B0F0"/>
                </a:solidFill>
              </a:rPr>
              <a:t>.</a:t>
            </a:r>
            <a:r>
              <a:rPr sz="2800" b="1" spc="-105" dirty="0">
                <a:solidFill>
                  <a:srgbClr val="00B0F0"/>
                </a:solidFill>
              </a:rPr>
              <a:t> </a:t>
            </a:r>
            <a:r>
              <a:rPr sz="2800" b="1" spc="-25" dirty="0">
                <a:solidFill>
                  <a:srgbClr val="00B0F0"/>
                </a:solidFill>
              </a:rPr>
              <a:t>Type</a:t>
            </a:r>
            <a:r>
              <a:rPr sz="2800" b="1" spc="-60" dirty="0">
                <a:solidFill>
                  <a:srgbClr val="00B0F0"/>
                </a:solidFill>
              </a:rPr>
              <a:t> </a:t>
            </a:r>
            <a:r>
              <a:rPr sz="2800" b="1" dirty="0">
                <a:solidFill>
                  <a:srgbClr val="00B0F0"/>
                </a:solidFill>
              </a:rPr>
              <a:t>&amp;</a:t>
            </a:r>
            <a:r>
              <a:rPr sz="2800" b="1" spc="-60" dirty="0">
                <a:solidFill>
                  <a:srgbClr val="00B0F0"/>
                </a:solidFill>
              </a:rPr>
              <a:t> </a:t>
            </a:r>
            <a:r>
              <a:rPr sz="2800" b="1" dirty="0">
                <a:solidFill>
                  <a:srgbClr val="00B0F0"/>
                </a:solidFill>
              </a:rPr>
              <a:t>Users</a:t>
            </a:r>
            <a:r>
              <a:rPr sz="2800" b="1" spc="-45" dirty="0">
                <a:solidFill>
                  <a:srgbClr val="00B0F0"/>
                </a:solidFill>
              </a:rPr>
              <a:t> </a:t>
            </a:r>
            <a:r>
              <a:rPr sz="2800" b="1" dirty="0">
                <a:solidFill>
                  <a:srgbClr val="00B0F0"/>
                </a:solidFill>
              </a:rPr>
              <a:t>of</a:t>
            </a:r>
            <a:r>
              <a:rPr sz="2800" b="1" spc="-50" dirty="0">
                <a:solidFill>
                  <a:srgbClr val="00B0F0"/>
                </a:solidFill>
              </a:rPr>
              <a:t> </a:t>
            </a:r>
            <a:r>
              <a:rPr sz="2800" b="1" dirty="0">
                <a:solidFill>
                  <a:srgbClr val="00B0F0"/>
                </a:solidFill>
              </a:rPr>
              <a:t>the</a:t>
            </a:r>
            <a:r>
              <a:rPr sz="2800" b="1" spc="-50" dirty="0">
                <a:solidFill>
                  <a:srgbClr val="00B0F0"/>
                </a:solidFill>
              </a:rPr>
              <a:t> </a:t>
            </a:r>
            <a:r>
              <a:rPr sz="2800" b="1" dirty="0">
                <a:solidFill>
                  <a:srgbClr val="00B0F0"/>
                </a:solidFill>
              </a:rPr>
              <a:t>Drainage</a:t>
            </a:r>
            <a:r>
              <a:rPr sz="2800" b="1" spc="-60" dirty="0">
                <a:solidFill>
                  <a:srgbClr val="00B0F0"/>
                </a:solidFill>
              </a:rPr>
              <a:t> </a:t>
            </a:r>
            <a:r>
              <a:rPr sz="2800" b="1" dirty="0">
                <a:solidFill>
                  <a:srgbClr val="00B0F0"/>
                </a:solidFill>
              </a:rPr>
              <a:t>Design</a:t>
            </a:r>
            <a:r>
              <a:rPr sz="2800" b="1" spc="-60" dirty="0">
                <a:solidFill>
                  <a:srgbClr val="00B0F0"/>
                </a:solidFill>
              </a:rPr>
              <a:t> </a:t>
            </a:r>
            <a:r>
              <a:rPr sz="2800" b="1" dirty="0">
                <a:solidFill>
                  <a:srgbClr val="00B0F0"/>
                </a:solidFill>
              </a:rPr>
              <a:t>(Flood</a:t>
            </a:r>
            <a:r>
              <a:rPr sz="2800" b="1" spc="-45" dirty="0">
                <a:solidFill>
                  <a:srgbClr val="00B0F0"/>
                </a:solidFill>
              </a:rPr>
              <a:t> </a:t>
            </a:r>
            <a:r>
              <a:rPr sz="2800" b="1" spc="-10" dirty="0">
                <a:solidFill>
                  <a:srgbClr val="00B0F0"/>
                </a:solidFill>
              </a:rPr>
              <a:t>Control</a:t>
            </a:r>
            <a:r>
              <a:rPr sz="2800" spc="-10" dirty="0">
                <a:solidFill>
                  <a:srgbClr val="00B0F0"/>
                </a:solidFill>
              </a:rPr>
              <a:t>)</a:t>
            </a:r>
            <a:endParaRPr sz="2800" dirty="0">
              <a:solidFill>
                <a:srgbClr val="00B0F0"/>
              </a:solidFill>
            </a:endParaRPr>
          </a:p>
        </p:txBody>
      </p:sp>
      <p:sp>
        <p:nvSpPr>
          <p:cNvPr id="3" name="object 3"/>
          <p:cNvSpPr txBox="1"/>
          <p:nvPr/>
        </p:nvSpPr>
        <p:spPr>
          <a:xfrm>
            <a:off x="1027785" y="1721388"/>
            <a:ext cx="8197215" cy="4493538"/>
          </a:xfrm>
          <a:prstGeom prst="rect">
            <a:avLst/>
          </a:prstGeom>
        </p:spPr>
        <p:txBody>
          <a:bodyPr vert="horz" wrap="square" lIns="0" tIns="101600" rIns="0" bIns="0" rtlCol="0">
            <a:spAutoFit/>
          </a:bodyPr>
          <a:lstStyle/>
          <a:p>
            <a:pPr>
              <a:lnSpc>
                <a:spcPct val="100000"/>
              </a:lnSpc>
              <a:spcBef>
                <a:spcPts val="800"/>
              </a:spcBef>
              <a:tabLst>
                <a:tab pos="342265" algn="l"/>
              </a:tabLst>
            </a:pPr>
            <a:r>
              <a:rPr sz="1450" spc="65" dirty="0">
                <a:solidFill>
                  <a:srgbClr val="B31166"/>
                </a:solidFill>
                <a:latin typeface="Lucida Sans Unicode"/>
                <a:cs typeface="Lucida Sans Unicode"/>
              </a:rPr>
              <a:t>▶</a:t>
            </a:r>
            <a:r>
              <a:rPr sz="1450" dirty="0">
                <a:solidFill>
                  <a:srgbClr val="B31166"/>
                </a:solidFill>
                <a:latin typeface="Lucida Sans Unicode"/>
                <a:cs typeface="Lucida Sans Unicode"/>
              </a:rPr>
              <a:t>	</a:t>
            </a:r>
            <a:r>
              <a:rPr sz="2000" b="1" spc="-20" dirty="0">
                <a:solidFill>
                  <a:srgbClr val="006FC0"/>
                </a:solidFill>
                <a:latin typeface="Times New Roman"/>
                <a:cs typeface="Times New Roman"/>
              </a:rPr>
              <a:t>Type</a:t>
            </a:r>
            <a:r>
              <a:rPr sz="2000" b="1" spc="-65" dirty="0">
                <a:solidFill>
                  <a:srgbClr val="006FC0"/>
                </a:solidFill>
                <a:latin typeface="Times New Roman"/>
                <a:cs typeface="Times New Roman"/>
              </a:rPr>
              <a:t> </a:t>
            </a:r>
            <a:r>
              <a:rPr sz="2000" b="1" dirty="0">
                <a:solidFill>
                  <a:srgbClr val="006FC0"/>
                </a:solidFill>
                <a:latin typeface="Times New Roman"/>
                <a:cs typeface="Times New Roman"/>
              </a:rPr>
              <a:t>of</a:t>
            </a:r>
            <a:r>
              <a:rPr sz="2000" b="1" spc="-40" dirty="0">
                <a:solidFill>
                  <a:srgbClr val="006FC0"/>
                </a:solidFill>
                <a:latin typeface="Times New Roman"/>
                <a:cs typeface="Times New Roman"/>
              </a:rPr>
              <a:t> </a:t>
            </a:r>
            <a:r>
              <a:rPr sz="2000" b="1" dirty="0">
                <a:solidFill>
                  <a:srgbClr val="006FC0"/>
                </a:solidFill>
                <a:latin typeface="Times New Roman"/>
                <a:cs typeface="Times New Roman"/>
              </a:rPr>
              <a:t>Drainage</a:t>
            </a:r>
            <a:r>
              <a:rPr sz="2000" b="1" spc="-45" dirty="0">
                <a:solidFill>
                  <a:srgbClr val="006FC0"/>
                </a:solidFill>
                <a:latin typeface="Times New Roman"/>
                <a:cs typeface="Times New Roman"/>
              </a:rPr>
              <a:t> </a:t>
            </a:r>
            <a:r>
              <a:rPr sz="2000" b="1" spc="-10" dirty="0">
                <a:solidFill>
                  <a:srgbClr val="006FC0"/>
                </a:solidFill>
                <a:latin typeface="Times New Roman"/>
                <a:cs typeface="Times New Roman"/>
              </a:rPr>
              <a:t>System</a:t>
            </a:r>
            <a:endParaRPr sz="2000" dirty="0">
              <a:latin typeface="Times New Roman"/>
              <a:cs typeface="Times New Roman"/>
            </a:endParaRPr>
          </a:p>
          <a:p>
            <a:pPr marL="342265" indent="-342265">
              <a:lnSpc>
                <a:spcPct val="100000"/>
              </a:lnSpc>
              <a:spcBef>
                <a:spcPts val="620"/>
              </a:spcBef>
              <a:buClr>
                <a:srgbClr val="B31166"/>
              </a:buClr>
              <a:buSzPct val="78125"/>
              <a:buFont typeface="Wingdings"/>
              <a:buChar char=""/>
              <a:tabLst>
                <a:tab pos="342265" algn="l"/>
              </a:tabLst>
            </a:pPr>
            <a:r>
              <a:rPr dirty="0">
                <a:solidFill>
                  <a:srgbClr val="404040"/>
                </a:solidFill>
                <a:latin typeface="Times New Roman"/>
                <a:cs typeface="Times New Roman"/>
              </a:rPr>
              <a:t>Surface</a:t>
            </a:r>
            <a:r>
              <a:rPr spc="-35" dirty="0">
                <a:solidFill>
                  <a:srgbClr val="404040"/>
                </a:solidFill>
                <a:latin typeface="Times New Roman"/>
                <a:cs typeface="Times New Roman"/>
              </a:rPr>
              <a:t> </a:t>
            </a:r>
            <a:r>
              <a:rPr dirty="0">
                <a:solidFill>
                  <a:srgbClr val="404040"/>
                </a:solidFill>
                <a:latin typeface="Times New Roman"/>
                <a:cs typeface="Times New Roman"/>
              </a:rPr>
              <a:t>drainage</a:t>
            </a:r>
            <a:r>
              <a:rPr spc="-40" dirty="0">
                <a:solidFill>
                  <a:srgbClr val="404040"/>
                </a:solidFill>
                <a:latin typeface="Times New Roman"/>
                <a:cs typeface="Times New Roman"/>
              </a:rPr>
              <a:t> </a:t>
            </a:r>
            <a:r>
              <a:rPr dirty="0">
                <a:solidFill>
                  <a:srgbClr val="404040"/>
                </a:solidFill>
                <a:latin typeface="Times New Roman"/>
                <a:cs typeface="Times New Roman"/>
              </a:rPr>
              <a:t>system</a:t>
            </a:r>
            <a:r>
              <a:rPr spc="-15" dirty="0">
                <a:solidFill>
                  <a:srgbClr val="404040"/>
                </a:solidFill>
                <a:latin typeface="Times New Roman"/>
                <a:cs typeface="Times New Roman"/>
              </a:rPr>
              <a:t> </a:t>
            </a:r>
            <a:r>
              <a:rPr dirty="0">
                <a:solidFill>
                  <a:srgbClr val="404040"/>
                </a:solidFill>
                <a:latin typeface="Times New Roman"/>
                <a:cs typeface="Times New Roman"/>
              </a:rPr>
              <a:t>(open</a:t>
            </a:r>
            <a:r>
              <a:rPr spc="-45" dirty="0">
                <a:solidFill>
                  <a:srgbClr val="404040"/>
                </a:solidFill>
                <a:latin typeface="Times New Roman"/>
                <a:cs typeface="Times New Roman"/>
              </a:rPr>
              <a:t> </a:t>
            </a:r>
            <a:r>
              <a:rPr spc="-10" dirty="0">
                <a:solidFill>
                  <a:srgbClr val="404040"/>
                </a:solidFill>
                <a:latin typeface="Times New Roman"/>
                <a:cs typeface="Times New Roman"/>
              </a:rPr>
              <a:t>channels)</a:t>
            </a:r>
            <a:endParaRPr dirty="0">
              <a:latin typeface="Times New Roman"/>
              <a:cs typeface="Times New Roman"/>
            </a:endParaRPr>
          </a:p>
          <a:p>
            <a:pPr marL="342265" indent="-342265">
              <a:lnSpc>
                <a:spcPct val="100000"/>
              </a:lnSpc>
              <a:spcBef>
                <a:spcPts val="615"/>
              </a:spcBef>
              <a:buClr>
                <a:srgbClr val="B31166"/>
              </a:buClr>
              <a:buSzPct val="78125"/>
              <a:buFont typeface="Wingdings"/>
              <a:buChar char=""/>
              <a:tabLst>
                <a:tab pos="342265" algn="l"/>
              </a:tabLst>
            </a:pPr>
            <a:r>
              <a:rPr dirty="0">
                <a:solidFill>
                  <a:srgbClr val="404040"/>
                </a:solidFill>
                <a:latin typeface="Times New Roman"/>
                <a:cs typeface="Times New Roman"/>
              </a:rPr>
              <a:t>Subsurface</a:t>
            </a:r>
            <a:r>
              <a:rPr spc="-50" dirty="0">
                <a:solidFill>
                  <a:srgbClr val="404040"/>
                </a:solidFill>
                <a:latin typeface="Times New Roman"/>
                <a:cs typeface="Times New Roman"/>
              </a:rPr>
              <a:t> </a:t>
            </a:r>
            <a:r>
              <a:rPr dirty="0">
                <a:solidFill>
                  <a:srgbClr val="404040"/>
                </a:solidFill>
                <a:latin typeface="Times New Roman"/>
                <a:cs typeface="Times New Roman"/>
              </a:rPr>
              <a:t>drainage</a:t>
            </a:r>
            <a:r>
              <a:rPr spc="-35" dirty="0">
                <a:solidFill>
                  <a:srgbClr val="404040"/>
                </a:solidFill>
                <a:latin typeface="Times New Roman"/>
                <a:cs typeface="Times New Roman"/>
              </a:rPr>
              <a:t> </a:t>
            </a:r>
            <a:r>
              <a:rPr dirty="0">
                <a:solidFill>
                  <a:srgbClr val="404040"/>
                </a:solidFill>
                <a:latin typeface="Times New Roman"/>
                <a:cs typeface="Times New Roman"/>
              </a:rPr>
              <a:t>system</a:t>
            </a:r>
            <a:r>
              <a:rPr spc="-10" dirty="0">
                <a:solidFill>
                  <a:srgbClr val="404040"/>
                </a:solidFill>
                <a:latin typeface="Times New Roman"/>
                <a:cs typeface="Times New Roman"/>
              </a:rPr>
              <a:t> </a:t>
            </a:r>
            <a:r>
              <a:rPr dirty="0">
                <a:solidFill>
                  <a:srgbClr val="404040"/>
                </a:solidFill>
                <a:latin typeface="Times New Roman"/>
                <a:cs typeface="Times New Roman"/>
              </a:rPr>
              <a:t>(storm</a:t>
            </a:r>
            <a:r>
              <a:rPr spc="-30" dirty="0">
                <a:solidFill>
                  <a:srgbClr val="404040"/>
                </a:solidFill>
                <a:latin typeface="Times New Roman"/>
                <a:cs typeface="Times New Roman"/>
              </a:rPr>
              <a:t> </a:t>
            </a:r>
            <a:r>
              <a:rPr dirty="0">
                <a:solidFill>
                  <a:srgbClr val="404040"/>
                </a:solidFill>
                <a:latin typeface="Times New Roman"/>
                <a:cs typeface="Times New Roman"/>
              </a:rPr>
              <a:t>water</a:t>
            </a:r>
            <a:r>
              <a:rPr spc="-20" dirty="0">
                <a:solidFill>
                  <a:srgbClr val="404040"/>
                </a:solidFill>
                <a:latin typeface="Times New Roman"/>
                <a:cs typeface="Times New Roman"/>
              </a:rPr>
              <a:t> </a:t>
            </a:r>
            <a:r>
              <a:rPr spc="-10" dirty="0">
                <a:solidFill>
                  <a:srgbClr val="404040"/>
                </a:solidFill>
                <a:latin typeface="Times New Roman"/>
                <a:cs typeface="Times New Roman"/>
              </a:rPr>
              <a:t>pipes)</a:t>
            </a:r>
            <a:endParaRPr dirty="0">
              <a:latin typeface="Times New Roman"/>
              <a:cs typeface="Times New Roman"/>
            </a:endParaRPr>
          </a:p>
          <a:p>
            <a:pPr marL="342265" indent="-342265">
              <a:lnSpc>
                <a:spcPct val="100000"/>
              </a:lnSpc>
              <a:spcBef>
                <a:spcPts val="625"/>
              </a:spcBef>
              <a:buClr>
                <a:srgbClr val="B31166"/>
              </a:buClr>
              <a:buSzPct val="78125"/>
              <a:buFont typeface="Wingdings"/>
              <a:buChar char=""/>
              <a:tabLst>
                <a:tab pos="342265" algn="l"/>
              </a:tabLst>
            </a:pPr>
            <a:r>
              <a:rPr dirty="0">
                <a:solidFill>
                  <a:srgbClr val="404040"/>
                </a:solidFill>
                <a:latin typeface="Times New Roman"/>
                <a:cs typeface="Times New Roman"/>
              </a:rPr>
              <a:t>Combined</a:t>
            </a:r>
            <a:r>
              <a:rPr spc="-35" dirty="0">
                <a:solidFill>
                  <a:srgbClr val="404040"/>
                </a:solidFill>
                <a:latin typeface="Times New Roman"/>
                <a:cs typeface="Times New Roman"/>
              </a:rPr>
              <a:t> </a:t>
            </a:r>
            <a:r>
              <a:rPr dirty="0">
                <a:solidFill>
                  <a:srgbClr val="404040"/>
                </a:solidFill>
                <a:latin typeface="Times New Roman"/>
                <a:cs typeface="Times New Roman"/>
              </a:rPr>
              <a:t>drainage</a:t>
            </a:r>
            <a:r>
              <a:rPr spc="-50" dirty="0">
                <a:solidFill>
                  <a:srgbClr val="404040"/>
                </a:solidFill>
                <a:latin typeface="Times New Roman"/>
                <a:cs typeface="Times New Roman"/>
              </a:rPr>
              <a:t> </a:t>
            </a:r>
            <a:r>
              <a:rPr dirty="0">
                <a:solidFill>
                  <a:srgbClr val="404040"/>
                </a:solidFill>
                <a:latin typeface="Times New Roman"/>
                <a:cs typeface="Times New Roman"/>
              </a:rPr>
              <a:t>structures</a:t>
            </a:r>
            <a:r>
              <a:rPr spc="-20" dirty="0">
                <a:solidFill>
                  <a:srgbClr val="404040"/>
                </a:solidFill>
                <a:latin typeface="Times New Roman"/>
                <a:cs typeface="Times New Roman"/>
              </a:rPr>
              <a:t> </a:t>
            </a:r>
            <a:r>
              <a:rPr dirty="0">
                <a:solidFill>
                  <a:srgbClr val="404040"/>
                </a:solidFill>
                <a:latin typeface="Times New Roman"/>
                <a:cs typeface="Times New Roman"/>
              </a:rPr>
              <a:t>(culverts,</a:t>
            </a:r>
            <a:r>
              <a:rPr spc="-35" dirty="0">
                <a:solidFill>
                  <a:srgbClr val="404040"/>
                </a:solidFill>
                <a:latin typeface="Times New Roman"/>
                <a:cs typeface="Times New Roman"/>
              </a:rPr>
              <a:t> </a:t>
            </a:r>
            <a:r>
              <a:rPr dirty="0">
                <a:solidFill>
                  <a:srgbClr val="404040"/>
                </a:solidFill>
                <a:latin typeface="Times New Roman"/>
                <a:cs typeface="Times New Roman"/>
              </a:rPr>
              <a:t>retention</a:t>
            </a:r>
            <a:r>
              <a:rPr spc="-40" dirty="0">
                <a:solidFill>
                  <a:srgbClr val="404040"/>
                </a:solidFill>
                <a:latin typeface="Times New Roman"/>
                <a:cs typeface="Times New Roman"/>
              </a:rPr>
              <a:t> </a:t>
            </a:r>
            <a:r>
              <a:rPr spc="-10" dirty="0">
                <a:solidFill>
                  <a:srgbClr val="404040"/>
                </a:solidFill>
                <a:latin typeface="Times New Roman"/>
                <a:cs typeface="Times New Roman"/>
              </a:rPr>
              <a:t>basins)</a:t>
            </a:r>
            <a:endParaRPr dirty="0">
              <a:latin typeface="Times New Roman"/>
              <a:cs typeface="Times New Roman"/>
            </a:endParaRPr>
          </a:p>
          <a:p>
            <a:pPr>
              <a:lnSpc>
                <a:spcPct val="100000"/>
              </a:lnSpc>
              <a:spcBef>
                <a:spcPts val="555"/>
              </a:spcBef>
              <a:tabLst>
                <a:tab pos="342265" algn="l"/>
              </a:tabLst>
            </a:pPr>
            <a:r>
              <a:rPr sz="1600" spc="65" dirty="0">
                <a:solidFill>
                  <a:srgbClr val="B31166"/>
                </a:solidFill>
                <a:latin typeface="Lucida Sans Unicode"/>
                <a:cs typeface="Lucida Sans Unicode"/>
              </a:rPr>
              <a:t>▶</a:t>
            </a:r>
            <a:r>
              <a:rPr sz="1600" dirty="0">
                <a:solidFill>
                  <a:srgbClr val="B31166"/>
                </a:solidFill>
                <a:latin typeface="Lucida Sans Unicode"/>
                <a:cs typeface="Lucida Sans Unicode"/>
              </a:rPr>
              <a:t>	</a:t>
            </a:r>
            <a:r>
              <a:rPr sz="2000" b="1" dirty="0">
                <a:solidFill>
                  <a:srgbClr val="006FC0"/>
                </a:solidFill>
                <a:latin typeface="Times New Roman"/>
                <a:cs typeface="Times New Roman"/>
              </a:rPr>
              <a:t>Users</a:t>
            </a:r>
            <a:r>
              <a:rPr sz="2000" b="1" spc="-15" dirty="0">
                <a:solidFill>
                  <a:srgbClr val="006FC0"/>
                </a:solidFill>
                <a:latin typeface="Times New Roman"/>
                <a:cs typeface="Times New Roman"/>
              </a:rPr>
              <a:t> </a:t>
            </a:r>
            <a:r>
              <a:rPr sz="2000" b="1" dirty="0">
                <a:solidFill>
                  <a:srgbClr val="006FC0"/>
                </a:solidFill>
                <a:latin typeface="Times New Roman"/>
                <a:cs typeface="Times New Roman"/>
              </a:rPr>
              <a:t>of</a:t>
            </a:r>
            <a:r>
              <a:rPr sz="2000" b="1" spc="-25" dirty="0">
                <a:solidFill>
                  <a:srgbClr val="006FC0"/>
                </a:solidFill>
                <a:latin typeface="Times New Roman"/>
                <a:cs typeface="Times New Roman"/>
              </a:rPr>
              <a:t> </a:t>
            </a:r>
            <a:r>
              <a:rPr sz="2000" b="1" dirty="0">
                <a:solidFill>
                  <a:srgbClr val="006FC0"/>
                </a:solidFill>
                <a:latin typeface="Times New Roman"/>
                <a:cs typeface="Times New Roman"/>
              </a:rPr>
              <a:t>the</a:t>
            </a:r>
            <a:r>
              <a:rPr sz="2000" b="1" spc="-15" dirty="0">
                <a:solidFill>
                  <a:srgbClr val="006FC0"/>
                </a:solidFill>
                <a:latin typeface="Times New Roman"/>
                <a:cs typeface="Times New Roman"/>
              </a:rPr>
              <a:t> </a:t>
            </a:r>
            <a:r>
              <a:rPr sz="2000" b="1" dirty="0">
                <a:solidFill>
                  <a:srgbClr val="006FC0"/>
                </a:solidFill>
                <a:latin typeface="Times New Roman"/>
                <a:cs typeface="Times New Roman"/>
              </a:rPr>
              <a:t>Drainage</a:t>
            </a:r>
            <a:r>
              <a:rPr sz="2000" b="1" spc="-10" dirty="0">
                <a:solidFill>
                  <a:srgbClr val="006FC0"/>
                </a:solidFill>
                <a:latin typeface="Times New Roman"/>
                <a:cs typeface="Times New Roman"/>
              </a:rPr>
              <a:t> System</a:t>
            </a:r>
            <a:endParaRPr sz="2000" dirty="0">
              <a:latin typeface="Times New Roman"/>
              <a:cs typeface="Times New Roman"/>
            </a:endParaRPr>
          </a:p>
          <a:p>
            <a:pPr marL="342265" indent="-342265">
              <a:lnSpc>
                <a:spcPct val="100000"/>
              </a:lnSpc>
              <a:spcBef>
                <a:spcPts val="620"/>
              </a:spcBef>
              <a:buClr>
                <a:srgbClr val="B31166"/>
              </a:buClr>
              <a:buSzPct val="78125"/>
              <a:buFont typeface="Wingdings"/>
              <a:buChar char=""/>
              <a:tabLst>
                <a:tab pos="342265" algn="l"/>
              </a:tabLst>
            </a:pPr>
            <a:r>
              <a:rPr dirty="0">
                <a:solidFill>
                  <a:srgbClr val="404040"/>
                </a:solidFill>
                <a:latin typeface="Times New Roman"/>
                <a:cs typeface="Times New Roman"/>
              </a:rPr>
              <a:t>Residents</a:t>
            </a:r>
            <a:r>
              <a:rPr spc="-40" dirty="0">
                <a:solidFill>
                  <a:srgbClr val="404040"/>
                </a:solidFill>
                <a:latin typeface="Times New Roman"/>
                <a:cs typeface="Times New Roman"/>
              </a:rPr>
              <a:t> </a:t>
            </a:r>
            <a:r>
              <a:rPr dirty="0">
                <a:solidFill>
                  <a:srgbClr val="404040"/>
                </a:solidFill>
                <a:latin typeface="Times New Roman"/>
                <a:cs typeface="Times New Roman"/>
              </a:rPr>
              <a:t>of</a:t>
            </a:r>
            <a:r>
              <a:rPr spc="-35" dirty="0">
                <a:solidFill>
                  <a:srgbClr val="404040"/>
                </a:solidFill>
                <a:latin typeface="Times New Roman"/>
                <a:cs typeface="Times New Roman"/>
              </a:rPr>
              <a:t> </a:t>
            </a:r>
            <a:r>
              <a:rPr dirty="0">
                <a:solidFill>
                  <a:srgbClr val="404040"/>
                </a:solidFill>
                <a:latin typeface="Times New Roman"/>
                <a:cs typeface="Times New Roman"/>
              </a:rPr>
              <a:t>Daalo</a:t>
            </a:r>
            <a:r>
              <a:rPr spc="-30" dirty="0">
                <a:solidFill>
                  <a:srgbClr val="404040"/>
                </a:solidFill>
                <a:latin typeface="Times New Roman"/>
                <a:cs typeface="Times New Roman"/>
              </a:rPr>
              <a:t> </a:t>
            </a:r>
            <a:r>
              <a:rPr spc="-20" dirty="0">
                <a:solidFill>
                  <a:srgbClr val="404040"/>
                </a:solidFill>
                <a:latin typeface="Times New Roman"/>
                <a:cs typeface="Times New Roman"/>
              </a:rPr>
              <a:t>area</a:t>
            </a:r>
            <a:endParaRPr dirty="0">
              <a:latin typeface="Times New Roman"/>
              <a:cs typeface="Times New Roman"/>
            </a:endParaRPr>
          </a:p>
          <a:p>
            <a:pPr marL="342265" indent="-342265">
              <a:lnSpc>
                <a:spcPct val="100000"/>
              </a:lnSpc>
              <a:spcBef>
                <a:spcPts val="625"/>
              </a:spcBef>
              <a:buClr>
                <a:srgbClr val="B31166"/>
              </a:buClr>
              <a:buSzPct val="78125"/>
              <a:buFont typeface="Wingdings"/>
              <a:buChar char=""/>
              <a:tabLst>
                <a:tab pos="342265" algn="l"/>
              </a:tabLst>
            </a:pPr>
            <a:r>
              <a:rPr dirty="0">
                <a:solidFill>
                  <a:srgbClr val="404040"/>
                </a:solidFill>
                <a:latin typeface="Times New Roman"/>
                <a:cs typeface="Times New Roman"/>
              </a:rPr>
              <a:t>Business</a:t>
            </a:r>
            <a:r>
              <a:rPr spc="-30" dirty="0">
                <a:solidFill>
                  <a:srgbClr val="404040"/>
                </a:solidFill>
                <a:latin typeface="Times New Roman"/>
                <a:cs typeface="Times New Roman"/>
              </a:rPr>
              <a:t> </a:t>
            </a:r>
            <a:r>
              <a:rPr spc="-10" dirty="0">
                <a:solidFill>
                  <a:srgbClr val="404040"/>
                </a:solidFill>
                <a:latin typeface="Times New Roman"/>
                <a:cs typeface="Times New Roman"/>
              </a:rPr>
              <a:t>owners</a:t>
            </a:r>
            <a:endParaRPr dirty="0">
              <a:latin typeface="Times New Roman"/>
              <a:cs typeface="Times New Roman"/>
            </a:endParaRPr>
          </a:p>
          <a:p>
            <a:pPr marL="342265" indent="-342265">
              <a:lnSpc>
                <a:spcPct val="100000"/>
              </a:lnSpc>
              <a:spcBef>
                <a:spcPts val="610"/>
              </a:spcBef>
              <a:buClr>
                <a:srgbClr val="B31166"/>
              </a:buClr>
              <a:buSzPct val="78125"/>
              <a:buFont typeface="Wingdings"/>
              <a:buChar char=""/>
              <a:tabLst>
                <a:tab pos="342265" algn="l"/>
              </a:tabLst>
            </a:pPr>
            <a:r>
              <a:rPr dirty="0">
                <a:solidFill>
                  <a:srgbClr val="404040"/>
                </a:solidFill>
                <a:latin typeface="Times New Roman"/>
                <a:cs typeface="Times New Roman"/>
              </a:rPr>
              <a:t>Road</a:t>
            </a:r>
            <a:r>
              <a:rPr spc="-40" dirty="0">
                <a:solidFill>
                  <a:srgbClr val="404040"/>
                </a:solidFill>
                <a:latin typeface="Times New Roman"/>
                <a:cs typeface="Times New Roman"/>
              </a:rPr>
              <a:t> </a:t>
            </a:r>
            <a:r>
              <a:rPr dirty="0">
                <a:solidFill>
                  <a:srgbClr val="404040"/>
                </a:solidFill>
                <a:latin typeface="Times New Roman"/>
                <a:cs typeface="Times New Roman"/>
              </a:rPr>
              <a:t>users</a:t>
            </a:r>
            <a:r>
              <a:rPr spc="-30" dirty="0">
                <a:solidFill>
                  <a:srgbClr val="404040"/>
                </a:solidFill>
                <a:latin typeface="Times New Roman"/>
                <a:cs typeface="Times New Roman"/>
              </a:rPr>
              <a:t> </a:t>
            </a:r>
            <a:r>
              <a:rPr dirty="0">
                <a:solidFill>
                  <a:srgbClr val="404040"/>
                </a:solidFill>
                <a:latin typeface="Times New Roman"/>
                <a:cs typeface="Times New Roman"/>
              </a:rPr>
              <a:t>and</a:t>
            </a:r>
            <a:r>
              <a:rPr spc="-40" dirty="0">
                <a:solidFill>
                  <a:srgbClr val="404040"/>
                </a:solidFill>
                <a:latin typeface="Times New Roman"/>
                <a:cs typeface="Times New Roman"/>
              </a:rPr>
              <a:t> </a:t>
            </a:r>
            <a:r>
              <a:rPr dirty="0">
                <a:solidFill>
                  <a:srgbClr val="404040"/>
                </a:solidFill>
                <a:latin typeface="Times New Roman"/>
                <a:cs typeface="Times New Roman"/>
              </a:rPr>
              <a:t>transport</a:t>
            </a:r>
            <a:r>
              <a:rPr spc="-20" dirty="0">
                <a:solidFill>
                  <a:srgbClr val="404040"/>
                </a:solidFill>
                <a:latin typeface="Times New Roman"/>
                <a:cs typeface="Times New Roman"/>
              </a:rPr>
              <a:t> </a:t>
            </a:r>
            <a:r>
              <a:rPr spc="-10" dirty="0">
                <a:solidFill>
                  <a:srgbClr val="404040"/>
                </a:solidFill>
                <a:latin typeface="Times New Roman"/>
                <a:cs typeface="Times New Roman"/>
              </a:rPr>
              <a:t>operators</a:t>
            </a:r>
            <a:endParaRPr dirty="0">
              <a:latin typeface="Times New Roman"/>
              <a:cs typeface="Times New Roman"/>
            </a:endParaRPr>
          </a:p>
          <a:p>
            <a:pPr marL="342265" indent="-342265">
              <a:lnSpc>
                <a:spcPct val="100000"/>
              </a:lnSpc>
              <a:spcBef>
                <a:spcPts val="615"/>
              </a:spcBef>
              <a:buClr>
                <a:srgbClr val="B31166"/>
              </a:buClr>
              <a:buSzPct val="78125"/>
              <a:buFont typeface="Wingdings"/>
              <a:buChar char=""/>
              <a:tabLst>
                <a:tab pos="342265" algn="l"/>
              </a:tabLst>
            </a:pPr>
            <a:r>
              <a:rPr dirty="0">
                <a:solidFill>
                  <a:srgbClr val="404040"/>
                </a:solidFill>
                <a:latin typeface="Times New Roman"/>
                <a:cs typeface="Times New Roman"/>
              </a:rPr>
              <a:t>Local</a:t>
            </a:r>
            <a:r>
              <a:rPr spc="-70" dirty="0">
                <a:solidFill>
                  <a:srgbClr val="404040"/>
                </a:solidFill>
                <a:latin typeface="Times New Roman"/>
                <a:cs typeface="Times New Roman"/>
              </a:rPr>
              <a:t> </a:t>
            </a:r>
            <a:r>
              <a:rPr dirty="0">
                <a:solidFill>
                  <a:srgbClr val="404040"/>
                </a:solidFill>
                <a:latin typeface="Times New Roman"/>
                <a:cs typeface="Times New Roman"/>
              </a:rPr>
              <a:t>government</a:t>
            </a:r>
            <a:r>
              <a:rPr spc="-35" dirty="0">
                <a:solidFill>
                  <a:srgbClr val="404040"/>
                </a:solidFill>
                <a:latin typeface="Times New Roman"/>
                <a:cs typeface="Times New Roman"/>
              </a:rPr>
              <a:t> </a:t>
            </a:r>
            <a:r>
              <a:rPr spc="-10" dirty="0">
                <a:solidFill>
                  <a:srgbClr val="404040"/>
                </a:solidFill>
                <a:latin typeface="Times New Roman"/>
                <a:cs typeface="Times New Roman"/>
              </a:rPr>
              <a:t>authorities</a:t>
            </a:r>
            <a:endParaRPr dirty="0">
              <a:latin typeface="Times New Roman"/>
              <a:cs typeface="Times New Roman"/>
            </a:endParaRPr>
          </a:p>
          <a:p>
            <a:pPr marL="342265" indent="-342265">
              <a:lnSpc>
                <a:spcPct val="100000"/>
              </a:lnSpc>
              <a:spcBef>
                <a:spcPts val="625"/>
              </a:spcBef>
              <a:buClr>
                <a:srgbClr val="B31166"/>
              </a:buClr>
              <a:buSzPct val="78125"/>
              <a:buFont typeface="Wingdings"/>
              <a:buChar char=""/>
              <a:tabLst>
                <a:tab pos="342265" algn="l"/>
              </a:tabLst>
            </a:pPr>
            <a:r>
              <a:rPr dirty="0">
                <a:solidFill>
                  <a:srgbClr val="404040"/>
                </a:solidFill>
                <a:latin typeface="Times New Roman"/>
                <a:cs typeface="Times New Roman"/>
              </a:rPr>
              <a:t>Urban</a:t>
            </a:r>
            <a:r>
              <a:rPr spc="-40" dirty="0">
                <a:solidFill>
                  <a:srgbClr val="404040"/>
                </a:solidFill>
                <a:latin typeface="Times New Roman"/>
                <a:cs typeface="Times New Roman"/>
              </a:rPr>
              <a:t> </a:t>
            </a:r>
            <a:r>
              <a:rPr dirty="0">
                <a:solidFill>
                  <a:srgbClr val="404040"/>
                </a:solidFill>
                <a:latin typeface="Times New Roman"/>
                <a:cs typeface="Times New Roman"/>
              </a:rPr>
              <a:t>planners</a:t>
            </a:r>
            <a:r>
              <a:rPr spc="-40" dirty="0">
                <a:solidFill>
                  <a:srgbClr val="404040"/>
                </a:solidFill>
                <a:latin typeface="Times New Roman"/>
                <a:cs typeface="Times New Roman"/>
              </a:rPr>
              <a:t> </a:t>
            </a:r>
            <a:r>
              <a:rPr dirty="0">
                <a:solidFill>
                  <a:srgbClr val="404040"/>
                </a:solidFill>
                <a:latin typeface="Times New Roman"/>
                <a:cs typeface="Times New Roman"/>
              </a:rPr>
              <a:t>and</a:t>
            </a:r>
            <a:r>
              <a:rPr spc="-40" dirty="0">
                <a:solidFill>
                  <a:srgbClr val="404040"/>
                </a:solidFill>
                <a:latin typeface="Times New Roman"/>
                <a:cs typeface="Times New Roman"/>
              </a:rPr>
              <a:t> </a:t>
            </a:r>
            <a:r>
              <a:rPr spc="-10" dirty="0">
                <a:solidFill>
                  <a:srgbClr val="404040"/>
                </a:solidFill>
                <a:latin typeface="Times New Roman"/>
                <a:cs typeface="Times New Roman"/>
              </a:rPr>
              <a:t>engineers</a:t>
            </a:r>
            <a:endParaRPr dirty="0">
              <a:latin typeface="Times New Roman"/>
              <a:cs typeface="Times New Roman"/>
            </a:endParaRPr>
          </a:p>
          <a:p>
            <a:pPr marL="342265" indent="-342265">
              <a:lnSpc>
                <a:spcPct val="100000"/>
              </a:lnSpc>
              <a:spcBef>
                <a:spcPts val="615"/>
              </a:spcBef>
              <a:buClr>
                <a:srgbClr val="B31166"/>
              </a:buClr>
              <a:buSzPct val="78125"/>
              <a:buFont typeface="Wingdings"/>
              <a:buChar char=""/>
              <a:tabLst>
                <a:tab pos="342265" algn="l"/>
              </a:tabLst>
            </a:pPr>
            <a:r>
              <a:rPr dirty="0">
                <a:solidFill>
                  <a:srgbClr val="404040"/>
                </a:solidFill>
                <a:latin typeface="Times New Roman"/>
                <a:cs typeface="Times New Roman"/>
              </a:rPr>
              <a:t>Emergency</a:t>
            </a:r>
            <a:r>
              <a:rPr spc="-95" dirty="0">
                <a:solidFill>
                  <a:srgbClr val="404040"/>
                </a:solidFill>
                <a:latin typeface="Times New Roman"/>
                <a:cs typeface="Times New Roman"/>
              </a:rPr>
              <a:t> </a:t>
            </a:r>
            <a:r>
              <a:rPr spc="-10" dirty="0">
                <a:solidFill>
                  <a:srgbClr val="404040"/>
                </a:solidFill>
                <a:latin typeface="Times New Roman"/>
                <a:cs typeface="Times New Roman"/>
              </a:rPr>
              <a:t>services</a:t>
            </a:r>
            <a:endParaRPr dirty="0">
              <a:latin typeface="Times New Roman"/>
              <a:cs typeface="Times New Roman"/>
            </a:endParaRPr>
          </a:p>
          <a:p>
            <a:pPr marL="342900" marR="5080" indent="-343535">
              <a:lnSpc>
                <a:spcPts val="1540"/>
              </a:lnSpc>
              <a:spcBef>
                <a:spcPts val="980"/>
              </a:spcBef>
              <a:tabLst>
                <a:tab pos="342265" algn="l"/>
              </a:tabLst>
            </a:pPr>
            <a:r>
              <a:rPr sz="1400" spc="85" dirty="0">
                <a:solidFill>
                  <a:srgbClr val="B31166"/>
                </a:solidFill>
                <a:latin typeface="Lucida Sans Unicode"/>
                <a:cs typeface="Lucida Sans Unicode"/>
              </a:rPr>
              <a:t>▶</a:t>
            </a:r>
            <a:r>
              <a:rPr sz="1400" dirty="0">
                <a:solidFill>
                  <a:srgbClr val="B31166"/>
                </a:solidFill>
                <a:latin typeface="Lucida Sans Unicode"/>
                <a:cs typeface="Lucida Sans Unicode"/>
              </a:rPr>
              <a:t>	</a:t>
            </a:r>
            <a:r>
              <a:rPr dirty="0">
                <a:solidFill>
                  <a:srgbClr val="404040"/>
                </a:solidFill>
                <a:latin typeface="Times New Roman"/>
                <a:cs typeface="Times New Roman"/>
              </a:rPr>
              <a:t>The</a:t>
            </a:r>
            <a:r>
              <a:rPr spc="-45" dirty="0">
                <a:solidFill>
                  <a:srgbClr val="404040"/>
                </a:solidFill>
                <a:latin typeface="Times New Roman"/>
                <a:cs typeface="Times New Roman"/>
              </a:rPr>
              <a:t> </a:t>
            </a:r>
            <a:r>
              <a:rPr dirty="0">
                <a:solidFill>
                  <a:srgbClr val="404040"/>
                </a:solidFill>
                <a:latin typeface="Times New Roman"/>
                <a:cs typeface="Times New Roman"/>
              </a:rPr>
              <a:t>drainage</a:t>
            </a:r>
            <a:r>
              <a:rPr spc="-40" dirty="0">
                <a:solidFill>
                  <a:srgbClr val="404040"/>
                </a:solidFill>
                <a:latin typeface="Times New Roman"/>
                <a:cs typeface="Times New Roman"/>
              </a:rPr>
              <a:t> </a:t>
            </a:r>
            <a:r>
              <a:rPr dirty="0">
                <a:solidFill>
                  <a:srgbClr val="404040"/>
                </a:solidFill>
                <a:latin typeface="Times New Roman"/>
                <a:cs typeface="Times New Roman"/>
              </a:rPr>
              <a:t>design</a:t>
            </a:r>
            <a:r>
              <a:rPr spc="-40" dirty="0">
                <a:solidFill>
                  <a:srgbClr val="404040"/>
                </a:solidFill>
                <a:latin typeface="Times New Roman"/>
                <a:cs typeface="Times New Roman"/>
              </a:rPr>
              <a:t> </a:t>
            </a:r>
            <a:r>
              <a:rPr dirty="0">
                <a:solidFill>
                  <a:srgbClr val="404040"/>
                </a:solidFill>
                <a:latin typeface="Times New Roman"/>
                <a:cs typeface="Times New Roman"/>
              </a:rPr>
              <a:t>will</a:t>
            </a:r>
            <a:r>
              <a:rPr spc="-40" dirty="0">
                <a:solidFill>
                  <a:srgbClr val="404040"/>
                </a:solidFill>
                <a:latin typeface="Times New Roman"/>
                <a:cs typeface="Times New Roman"/>
              </a:rPr>
              <a:t> </a:t>
            </a:r>
            <a:r>
              <a:rPr dirty="0">
                <a:solidFill>
                  <a:srgbClr val="404040"/>
                </a:solidFill>
                <a:latin typeface="Times New Roman"/>
                <a:cs typeface="Times New Roman"/>
              </a:rPr>
              <a:t>serve</a:t>
            </a:r>
            <a:r>
              <a:rPr spc="-35" dirty="0">
                <a:solidFill>
                  <a:srgbClr val="404040"/>
                </a:solidFill>
                <a:latin typeface="Times New Roman"/>
                <a:cs typeface="Times New Roman"/>
              </a:rPr>
              <a:t> </a:t>
            </a:r>
            <a:r>
              <a:rPr dirty="0">
                <a:solidFill>
                  <a:srgbClr val="404040"/>
                </a:solidFill>
                <a:latin typeface="Times New Roman"/>
                <a:cs typeface="Times New Roman"/>
              </a:rPr>
              <a:t>both</a:t>
            </a:r>
            <a:r>
              <a:rPr spc="-45" dirty="0">
                <a:solidFill>
                  <a:srgbClr val="404040"/>
                </a:solidFill>
                <a:latin typeface="Times New Roman"/>
                <a:cs typeface="Times New Roman"/>
              </a:rPr>
              <a:t> </a:t>
            </a:r>
            <a:r>
              <a:rPr dirty="0">
                <a:solidFill>
                  <a:srgbClr val="404040"/>
                </a:solidFill>
                <a:latin typeface="Times New Roman"/>
                <a:cs typeface="Times New Roman"/>
              </a:rPr>
              <a:t>residential</a:t>
            </a:r>
            <a:r>
              <a:rPr spc="-20" dirty="0">
                <a:solidFill>
                  <a:srgbClr val="404040"/>
                </a:solidFill>
                <a:latin typeface="Times New Roman"/>
                <a:cs typeface="Times New Roman"/>
              </a:rPr>
              <a:t> </a:t>
            </a:r>
            <a:r>
              <a:rPr dirty="0">
                <a:solidFill>
                  <a:srgbClr val="404040"/>
                </a:solidFill>
                <a:latin typeface="Times New Roman"/>
                <a:cs typeface="Times New Roman"/>
              </a:rPr>
              <a:t>and</a:t>
            </a:r>
            <a:r>
              <a:rPr spc="-35" dirty="0">
                <a:solidFill>
                  <a:srgbClr val="404040"/>
                </a:solidFill>
                <a:latin typeface="Times New Roman"/>
                <a:cs typeface="Times New Roman"/>
              </a:rPr>
              <a:t> </a:t>
            </a:r>
            <a:r>
              <a:rPr dirty="0">
                <a:solidFill>
                  <a:srgbClr val="404040"/>
                </a:solidFill>
                <a:latin typeface="Times New Roman"/>
                <a:cs typeface="Times New Roman"/>
              </a:rPr>
              <a:t>commercial</a:t>
            </a:r>
            <a:r>
              <a:rPr spc="-5" dirty="0">
                <a:solidFill>
                  <a:srgbClr val="404040"/>
                </a:solidFill>
                <a:latin typeface="Times New Roman"/>
                <a:cs typeface="Times New Roman"/>
              </a:rPr>
              <a:t> </a:t>
            </a:r>
            <a:r>
              <a:rPr dirty="0">
                <a:solidFill>
                  <a:srgbClr val="404040"/>
                </a:solidFill>
                <a:latin typeface="Times New Roman"/>
                <a:cs typeface="Times New Roman"/>
              </a:rPr>
              <a:t>areas</a:t>
            </a:r>
            <a:r>
              <a:rPr spc="-25" dirty="0">
                <a:solidFill>
                  <a:srgbClr val="404040"/>
                </a:solidFill>
                <a:latin typeface="Times New Roman"/>
                <a:cs typeface="Times New Roman"/>
              </a:rPr>
              <a:t> </a:t>
            </a:r>
            <a:r>
              <a:rPr dirty="0">
                <a:solidFill>
                  <a:srgbClr val="404040"/>
                </a:solidFill>
                <a:latin typeface="Times New Roman"/>
                <a:cs typeface="Times New Roman"/>
              </a:rPr>
              <a:t>and</a:t>
            </a:r>
            <a:r>
              <a:rPr spc="-40" dirty="0">
                <a:solidFill>
                  <a:srgbClr val="404040"/>
                </a:solidFill>
                <a:latin typeface="Times New Roman"/>
                <a:cs typeface="Times New Roman"/>
              </a:rPr>
              <a:t> </a:t>
            </a:r>
            <a:r>
              <a:rPr dirty="0">
                <a:solidFill>
                  <a:srgbClr val="404040"/>
                </a:solidFill>
                <a:latin typeface="Times New Roman"/>
                <a:cs typeface="Times New Roman"/>
              </a:rPr>
              <a:t>improve</a:t>
            </a:r>
            <a:r>
              <a:rPr spc="-10" dirty="0">
                <a:solidFill>
                  <a:srgbClr val="404040"/>
                </a:solidFill>
                <a:latin typeface="Times New Roman"/>
                <a:cs typeface="Times New Roman"/>
              </a:rPr>
              <a:t> </a:t>
            </a:r>
            <a:r>
              <a:rPr dirty="0">
                <a:solidFill>
                  <a:srgbClr val="404040"/>
                </a:solidFill>
                <a:latin typeface="Times New Roman"/>
                <a:cs typeface="Times New Roman"/>
              </a:rPr>
              <a:t>overall</a:t>
            </a:r>
            <a:r>
              <a:rPr spc="-35" dirty="0">
                <a:solidFill>
                  <a:srgbClr val="404040"/>
                </a:solidFill>
                <a:latin typeface="Times New Roman"/>
                <a:cs typeface="Times New Roman"/>
              </a:rPr>
              <a:t> </a:t>
            </a:r>
            <a:r>
              <a:rPr spc="-10" dirty="0">
                <a:solidFill>
                  <a:srgbClr val="404040"/>
                </a:solidFill>
                <a:latin typeface="Times New Roman"/>
                <a:cs typeface="Times New Roman"/>
              </a:rPr>
              <a:t>urban </a:t>
            </a:r>
            <a:r>
              <a:rPr dirty="0">
                <a:solidFill>
                  <a:srgbClr val="404040"/>
                </a:solidFill>
                <a:latin typeface="Times New Roman"/>
                <a:cs typeface="Times New Roman"/>
              </a:rPr>
              <a:t>resilience in</a:t>
            </a:r>
            <a:r>
              <a:rPr spc="-35" dirty="0">
                <a:solidFill>
                  <a:srgbClr val="404040"/>
                </a:solidFill>
                <a:latin typeface="Times New Roman"/>
                <a:cs typeface="Times New Roman"/>
              </a:rPr>
              <a:t> </a:t>
            </a:r>
            <a:r>
              <a:rPr spc="-10" dirty="0">
                <a:solidFill>
                  <a:srgbClr val="404040"/>
                </a:solidFill>
                <a:latin typeface="Times New Roman"/>
                <a:cs typeface="Times New Roman"/>
              </a:rPr>
              <a:t>Mogadishu.</a:t>
            </a:r>
            <a:endParaRPr dirty="0">
              <a:latin typeface="Times New Roman"/>
              <a:cs typeface="Times New Roman"/>
            </a:endParaRPr>
          </a:p>
        </p:txBody>
      </p:sp>
    </p:spTree>
    <p:extLst>
      <p:ext uri="{BB962C8B-B14F-4D97-AF65-F5344CB8AC3E}">
        <p14:creationId xmlns:p14="http://schemas.microsoft.com/office/powerpoint/2010/main" val="1687110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10515" rIns="0" bIns="0" rtlCol="0">
            <a:spAutoFit/>
          </a:bodyPr>
          <a:lstStyle/>
          <a:p>
            <a:pPr marL="1907539">
              <a:lnSpc>
                <a:spcPct val="100000"/>
              </a:lnSpc>
              <a:spcBef>
                <a:spcPts val="105"/>
              </a:spcBef>
            </a:pPr>
            <a:r>
              <a:rPr spc="-10" dirty="0"/>
              <a:t>Conclusion</a:t>
            </a:r>
          </a:p>
        </p:txBody>
      </p:sp>
      <p:sp>
        <p:nvSpPr>
          <p:cNvPr id="3" name="object 3"/>
          <p:cNvSpPr txBox="1"/>
          <p:nvPr/>
        </p:nvSpPr>
        <p:spPr>
          <a:xfrm>
            <a:off x="1309877" y="2197861"/>
            <a:ext cx="3035935" cy="2172335"/>
          </a:xfrm>
          <a:prstGeom prst="rect">
            <a:avLst/>
          </a:prstGeom>
        </p:spPr>
        <p:txBody>
          <a:bodyPr vert="horz" wrap="square" lIns="0" tIns="185420" rIns="0" bIns="0" rtlCol="0">
            <a:spAutoFit/>
          </a:bodyPr>
          <a:lstStyle/>
          <a:p>
            <a:pPr marL="12700">
              <a:lnSpc>
                <a:spcPct val="100000"/>
              </a:lnSpc>
              <a:spcBef>
                <a:spcPts val="1460"/>
              </a:spcBef>
              <a:tabLst>
                <a:tab pos="354965" algn="l"/>
              </a:tabLst>
            </a:pPr>
            <a:r>
              <a:rPr sz="1900" spc="114" dirty="0">
                <a:solidFill>
                  <a:srgbClr val="B31166"/>
                </a:solidFill>
                <a:latin typeface="Lucida Sans Unicode"/>
                <a:cs typeface="Lucida Sans Unicode"/>
              </a:rPr>
              <a:t>▶</a:t>
            </a:r>
            <a:r>
              <a:rPr sz="1900" dirty="0">
                <a:solidFill>
                  <a:srgbClr val="B31166"/>
                </a:solidFill>
                <a:latin typeface="Lucida Sans Unicode"/>
                <a:cs typeface="Lucida Sans Unicode"/>
              </a:rPr>
              <a:t>	</a:t>
            </a:r>
            <a:r>
              <a:rPr sz="2400" b="1" dirty="0">
                <a:solidFill>
                  <a:srgbClr val="404040"/>
                </a:solidFill>
                <a:latin typeface="Times New Roman"/>
                <a:cs typeface="Times New Roman"/>
              </a:rPr>
              <a:t>Expected</a:t>
            </a:r>
            <a:r>
              <a:rPr sz="2400" b="1" spc="-50" dirty="0">
                <a:solidFill>
                  <a:srgbClr val="404040"/>
                </a:solidFill>
                <a:latin typeface="Times New Roman"/>
                <a:cs typeface="Times New Roman"/>
              </a:rPr>
              <a:t> </a:t>
            </a:r>
            <a:r>
              <a:rPr sz="2400" b="1" spc="-10" dirty="0">
                <a:solidFill>
                  <a:srgbClr val="404040"/>
                </a:solidFill>
                <a:latin typeface="Times New Roman"/>
                <a:cs typeface="Times New Roman"/>
              </a:rPr>
              <a:t>Outcomes</a:t>
            </a:r>
            <a:endParaRPr sz="2400">
              <a:latin typeface="Times New Roman"/>
              <a:cs typeface="Times New Roman"/>
            </a:endParaRPr>
          </a:p>
          <a:p>
            <a:pPr marL="12700">
              <a:lnSpc>
                <a:spcPct val="100000"/>
              </a:lnSpc>
              <a:spcBef>
                <a:spcPts val="1020"/>
              </a:spcBef>
              <a:tabLst>
                <a:tab pos="354965" algn="l"/>
              </a:tabLst>
            </a:pPr>
            <a:r>
              <a:rPr sz="1450" spc="65" dirty="0">
                <a:solidFill>
                  <a:srgbClr val="B31166"/>
                </a:solidFill>
                <a:latin typeface="Lucida Sans Unicode"/>
                <a:cs typeface="Lucida Sans Unicode"/>
              </a:rPr>
              <a:t>▶</a:t>
            </a:r>
            <a:r>
              <a:rPr sz="1450" dirty="0">
                <a:solidFill>
                  <a:srgbClr val="B31166"/>
                </a:solidFill>
                <a:latin typeface="Lucida Sans Unicode"/>
                <a:cs typeface="Lucida Sans Unicode"/>
              </a:rPr>
              <a:t>	</a:t>
            </a:r>
            <a:r>
              <a:rPr sz="1800" dirty="0">
                <a:solidFill>
                  <a:srgbClr val="404040"/>
                </a:solidFill>
                <a:latin typeface="Segoe UI Symbol"/>
                <a:cs typeface="Segoe UI Symbol"/>
              </a:rPr>
              <a:t>✔</a:t>
            </a:r>
            <a:r>
              <a:rPr sz="1800" spc="-85" dirty="0">
                <a:solidFill>
                  <a:srgbClr val="404040"/>
                </a:solidFill>
                <a:latin typeface="Segoe UI Symbol"/>
                <a:cs typeface="Segoe UI Symbol"/>
              </a:rPr>
              <a:t> </a:t>
            </a:r>
            <a:r>
              <a:rPr sz="1800" dirty="0">
                <a:solidFill>
                  <a:srgbClr val="404040"/>
                </a:solidFill>
                <a:latin typeface="Times New Roman"/>
                <a:cs typeface="Times New Roman"/>
              </a:rPr>
              <a:t>Reduced</a:t>
            </a:r>
            <a:r>
              <a:rPr sz="1800" spc="-30" dirty="0">
                <a:solidFill>
                  <a:srgbClr val="404040"/>
                </a:solidFill>
                <a:latin typeface="Times New Roman"/>
                <a:cs typeface="Times New Roman"/>
              </a:rPr>
              <a:t> </a:t>
            </a:r>
            <a:r>
              <a:rPr sz="1800" spc="-10" dirty="0">
                <a:solidFill>
                  <a:srgbClr val="404040"/>
                </a:solidFill>
                <a:latin typeface="Times New Roman"/>
                <a:cs typeface="Times New Roman"/>
              </a:rPr>
              <a:t>flooding</a:t>
            </a:r>
            <a:endParaRPr sz="1800">
              <a:latin typeface="Times New Roman"/>
              <a:cs typeface="Times New Roman"/>
            </a:endParaRPr>
          </a:p>
          <a:p>
            <a:pPr marL="12700">
              <a:lnSpc>
                <a:spcPct val="100000"/>
              </a:lnSpc>
              <a:spcBef>
                <a:spcPts val="1005"/>
              </a:spcBef>
              <a:tabLst>
                <a:tab pos="354965" algn="l"/>
              </a:tabLst>
            </a:pPr>
            <a:r>
              <a:rPr sz="1450" spc="65" dirty="0">
                <a:solidFill>
                  <a:srgbClr val="B31166"/>
                </a:solidFill>
                <a:latin typeface="Lucida Sans Unicode"/>
                <a:cs typeface="Lucida Sans Unicode"/>
              </a:rPr>
              <a:t>▶</a:t>
            </a:r>
            <a:r>
              <a:rPr sz="1450" dirty="0">
                <a:solidFill>
                  <a:srgbClr val="B31166"/>
                </a:solidFill>
                <a:latin typeface="Lucida Sans Unicode"/>
                <a:cs typeface="Lucida Sans Unicode"/>
              </a:rPr>
              <a:t>	</a:t>
            </a:r>
            <a:r>
              <a:rPr sz="1800" dirty="0">
                <a:solidFill>
                  <a:srgbClr val="404040"/>
                </a:solidFill>
                <a:latin typeface="Segoe UI Symbol"/>
                <a:cs typeface="Segoe UI Symbol"/>
              </a:rPr>
              <a:t>✔</a:t>
            </a:r>
            <a:r>
              <a:rPr sz="1800" spc="-90" dirty="0">
                <a:solidFill>
                  <a:srgbClr val="404040"/>
                </a:solidFill>
                <a:latin typeface="Segoe UI Symbol"/>
                <a:cs typeface="Segoe UI Symbol"/>
              </a:rPr>
              <a:t> </a:t>
            </a:r>
            <a:r>
              <a:rPr sz="1800" dirty="0">
                <a:solidFill>
                  <a:srgbClr val="404040"/>
                </a:solidFill>
                <a:latin typeface="Times New Roman"/>
                <a:cs typeface="Times New Roman"/>
              </a:rPr>
              <a:t>Improved</a:t>
            </a:r>
            <a:r>
              <a:rPr sz="1800" spc="-30" dirty="0">
                <a:solidFill>
                  <a:srgbClr val="404040"/>
                </a:solidFill>
                <a:latin typeface="Times New Roman"/>
                <a:cs typeface="Times New Roman"/>
              </a:rPr>
              <a:t> </a:t>
            </a:r>
            <a:r>
              <a:rPr sz="1800" dirty="0">
                <a:solidFill>
                  <a:srgbClr val="404040"/>
                </a:solidFill>
                <a:latin typeface="Times New Roman"/>
                <a:cs typeface="Times New Roman"/>
              </a:rPr>
              <a:t>road</a:t>
            </a:r>
            <a:r>
              <a:rPr sz="1800" spc="-30" dirty="0">
                <a:solidFill>
                  <a:srgbClr val="404040"/>
                </a:solidFill>
                <a:latin typeface="Times New Roman"/>
                <a:cs typeface="Times New Roman"/>
              </a:rPr>
              <a:t> </a:t>
            </a:r>
            <a:r>
              <a:rPr sz="1800" spc="-10" dirty="0">
                <a:solidFill>
                  <a:srgbClr val="404040"/>
                </a:solidFill>
                <a:latin typeface="Times New Roman"/>
                <a:cs typeface="Times New Roman"/>
              </a:rPr>
              <a:t>durability</a:t>
            </a:r>
            <a:endParaRPr sz="1800">
              <a:latin typeface="Times New Roman"/>
              <a:cs typeface="Times New Roman"/>
            </a:endParaRPr>
          </a:p>
          <a:p>
            <a:pPr marL="12700">
              <a:lnSpc>
                <a:spcPct val="100000"/>
              </a:lnSpc>
              <a:spcBef>
                <a:spcPts val="994"/>
              </a:spcBef>
              <a:tabLst>
                <a:tab pos="354965" algn="l"/>
              </a:tabLst>
            </a:pPr>
            <a:r>
              <a:rPr sz="1450" spc="65" dirty="0">
                <a:solidFill>
                  <a:srgbClr val="B31166"/>
                </a:solidFill>
                <a:latin typeface="Lucida Sans Unicode"/>
                <a:cs typeface="Lucida Sans Unicode"/>
              </a:rPr>
              <a:t>▶</a:t>
            </a:r>
            <a:r>
              <a:rPr sz="1450" dirty="0">
                <a:solidFill>
                  <a:srgbClr val="B31166"/>
                </a:solidFill>
                <a:latin typeface="Lucida Sans Unicode"/>
                <a:cs typeface="Lucida Sans Unicode"/>
              </a:rPr>
              <a:t>	</a:t>
            </a:r>
            <a:r>
              <a:rPr sz="1800" dirty="0">
                <a:solidFill>
                  <a:srgbClr val="404040"/>
                </a:solidFill>
                <a:latin typeface="Segoe UI Symbol"/>
                <a:cs typeface="Segoe UI Symbol"/>
              </a:rPr>
              <a:t>✔</a:t>
            </a:r>
            <a:r>
              <a:rPr sz="1800" spc="-60" dirty="0">
                <a:solidFill>
                  <a:srgbClr val="404040"/>
                </a:solidFill>
                <a:latin typeface="Segoe UI Symbol"/>
                <a:cs typeface="Segoe UI Symbol"/>
              </a:rPr>
              <a:t> </a:t>
            </a:r>
            <a:r>
              <a:rPr sz="1800" dirty="0">
                <a:solidFill>
                  <a:srgbClr val="404040"/>
                </a:solidFill>
                <a:latin typeface="Times New Roman"/>
                <a:cs typeface="Times New Roman"/>
              </a:rPr>
              <a:t>Safer</a:t>
            </a:r>
            <a:r>
              <a:rPr sz="1800" spc="-5" dirty="0">
                <a:solidFill>
                  <a:srgbClr val="404040"/>
                </a:solidFill>
                <a:latin typeface="Times New Roman"/>
                <a:cs typeface="Times New Roman"/>
              </a:rPr>
              <a:t> </a:t>
            </a:r>
            <a:r>
              <a:rPr sz="1800" spc="-10" dirty="0">
                <a:solidFill>
                  <a:srgbClr val="404040"/>
                </a:solidFill>
                <a:latin typeface="Times New Roman"/>
                <a:cs typeface="Times New Roman"/>
              </a:rPr>
              <a:t>transportation</a:t>
            </a:r>
            <a:endParaRPr sz="1800">
              <a:latin typeface="Times New Roman"/>
              <a:cs typeface="Times New Roman"/>
            </a:endParaRPr>
          </a:p>
          <a:p>
            <a:pPr marL="12700">
              <a:lnSpc>
                <a:spcPct val="100000"/>
              </a:lnSpc>
              <a:spcBef>
                <a:spcPts val="1000"/>
              </a:spcBef>
              <a:tabLst>
                <a:tab pos="354965" algn="l"/>
              </a:tabLst>
            </a:pPr>
            <a:r>
              <a:rPr sz="1450" spc="65" dirty="0">
                <a:solidFill>
                  <a:srgbClr val="B31166"/>
                </a:solidFill>
                <a:latin typeface="Lucida Sans Unicode"/>
                <a:cs typeface="Lucida Sans Unicode"/>
              </a:rPr>
              <a:t>▶</a:t>
            </a:r>
            <a:r>
              <a:rPr sz="1450" dirty="0">
                <a:solidFill>
                  <a:srgbClr val="B31166"/>
                </a:solidFill>
                <a:latin typeface="Lucida Sans Unicode"/>
                <a:cs typeface="Lucida Sans Unicode"/>
              </a:rPr>
              <a:t>	</a:t>
            </a:r>
            <a:r>
              <a:rPr sz="1800" dirty="0">
                <a:solidFill>
                  <a:srgbClr val="404040"/>
                </a:solidFill>
                <a:latin typeface="Segoe UI Symbol"/>
                <a:cs typeface="Segoe UI Symbol"/>
              </a:rPr>
              <a:t>✔</a:t>
            </a:r>
            <a:r>
              <a:rPr sz="1800" spc="-80" dirty="0">
                <a:solidFill>
                  <a:srgbClr val="404040"/>
                </a:solidFill>
                <a:latin typeface="Segoe UI Symbol"/>
                <a:cs typeface="Segoe UI Symbol"/>
              </a:rPr>
              <a:t> </a:t>
            </a:r>
            <a:r>
              <a:rPr sz="1800" dirty="0">
                <a:solidFill>
                  <a:srgbClr val="404040"/>
                </a:solidFill>
                <a:latin typeface="Times New Roman"/>
                <a:cs typeface="Times New Roman"/>
              </a:rPr>
              <a:t>Better</a:t>
            </a:r>
            <a:r>
              <a:rPr sz="1800" spc="-40" dirty="0">
                <a:solidFill>
                  <a:srgbClr val="404040"/>
                </a:solidFill>
                <a:latin typeface="Times New Roman"/>
                <a:cs typeface="Times New Roman"/>
              </a:rPr>
              <a:t> </a:t>
            </a:r>
            <a:r>
              <a:rPr sz="1800" dirty="0">
                <a:solidFill>
                  <a:srgbClr val="404040"/>
                </a:solidFill>
                <a:latin typeface="Times New Roman"/>
                <a:cs typeface="Times New Roman"/>
              </a:rPr>
              <a:t>urban</a:t>
            </a:r>
            <a:r>
              <a:rPr sz="1800" spc="-10" dirty="0">
                <a:solidFill>
                  <a:srgbClr val="404040"/>
                </a:solidFill>
                <a:latin typeface="Times New Roman"/>
                <a:cs typeface="Times New Roman"/>
              </a:rPr>
              <a:t> infrastructure</a:t>
            </a:r>
            <a:endParaRPr sz="1800">
              <a:latin typeface="Times New Roman"/>
              <a:cs typeface="Times New Roman"/>
            </a:endParaRPr>
          </a:p>
        </p:txBody>
      </p:sp>
    </p:spTree>
    <p:extLst>
      <p:ext uri="{BB962C8B-B14F-4D97-AF65-F5344CB8AC3E}">
        <p14:creationId xmlns:p14="http://schemas.microsoft.com/office/powerpoint/2010/main" val="1589237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67360" y="288797"/>
            <a:ext cx="8605519" cy="1183640"/>
          </a:xfrm>
          <a:prstGeom prst="rect">
            <a:avLst/>
          </a:prstGeom>
        </p:spPr>
        <p:txBody>
          <a:bodyPr vert="horz" wrap="square" lIns="0" tIns="12065" rIns="0" bIns="0" rtlCol="0">
            <a:spAutoFit/>
          </a:bodyPr>
          <a:lstStyle/>
          <a:p>
            <a:pPr marL="3175" algn="ctr">
              <a:lnSpc>
                <a:spcPts val="4560"/>
              </a:lnSpc>
              <a:spcBef>
                <a:spcPts val="95"/>
              </a:spcBef>
            </a:pPr>
            <a:r>
              <a:rPr lang="en-US" sz="4000" b="1" spc="-10" dirty="0" smtClean="0">
                <a:solidFill>
                  <a:srgbClr val="00B0F0"/>
                </a:solidFill>
              </a:rPr>
              <a:t>2.0 </a:t>
            </a:r>
            <a:r>
              <a:rPr sz="4000" b="1" spc="-10" dirty="0" smtClean="0">
                <a:solidFill>
                  <a:srgbClr val="00B0F0"/>
                </a:solidFill>
              </a:rPr>
              <a:t>Introduction</a:t>
            </a:r>
            <a:endParaRPr sz="4000" b="1" dirty="0">
              <a:solidFill>
                <a:srgbClr val="00B0F0"/>
              </a:solidFill>
            </a:endParaRPr>
          </a:p>
          <a:p>
            <a:pPr algn="ctr">
              <a:lnSpc>
                <a:spcPts val="4560"/>
              </a:lnSpc>
            </a:pPr>
            <a:r>
              <a:rPr sz="4000" b="1" spc="-10" dirty="0">
                <a:solidFill>
                  <a:srgbClr val="00B0F0"/>
                </a:solidFill>
              </a:rPr>
              <a:t>Over</a:t>
            </a:r>
            <a:r>
              <a:rPr sz="4000" b="1" spc="-150" dirty="0">
                <a:solidFill>
                  <a:srgbClr val="00B0F0"/>
                </a:solidFill>
              </a:rPr>
              <a:t> </a:t>
            </a:r>
            <a:r>
              <a:rPr sz="4000" b="1" dirty="0">
                <a:solidFill>
                  <a:srgbClr val="00B0F0"/>
                </a:solidFill>
              </a:rPr>
              <a:t>all</a:t>
            </a:r>
            <a:r>
              <a:rPr sz="4000" b="1" spc="-125" dirty="0">
                <a:solidFill>
                  <a:srgbClr val="00B0F0"/>
                </a:solidFill>
              </a:rPr>
              <a:t> </a:t>
            </a:r>
            <a:r>
              <a:rPr sz="4000" b="1" spc="-95" dirty="0">
                <a:solidFill>
                  <a:srgbClr val="00B0F0"/>
                </a:solidFill>
              </a:rPr>
              <a:t>Topography</a:t>
            </a:r>
            <a:r>
              <a:rPr sz="4000" b="1" spc="-130" dirty="0">
                <a:solidFill>
                  <a:srgbClr val="00B0F0"/>
                </a:solidFill>
              </a:rPr>
              <a:t> </a:t>
            </a:r>
            <a:r>
              <a:rPr sz="4000" b="1" spc="-20" dirty="0">
                <a:solidFill>
                  <a:srgbClr val="00B0F0"/>
                </a:solidFill>
              </a:rPr>
              <a:t>information</a:t>
            </a:r>
            <a:endParaRPr sz="4000" b="1" dirty="0">
              <a:solidFill>
                <a:srgbClr val="00B0F0"/>
              </a:solidFill>
            </a:endParaRPr>
          </a:p>
        </p:txBody>
      </p:sp>
      <p:sp>
        <p:nvSpPr>
          <p:cNvPr id="3" name="object 3"/>
          <p:cNvSpPr txBox="1"/>
          <p:nvPr/>
        </p:nvSpPr>
        <p:spPr>
          <a:xfrm>
            <a:off x="909319" y="1638426"/>
            <a:ext cx="9540240" cy="4718050"/>
          </a:xfrm>
          <a:prstGeom prst="rect">
            <a:avLst/>
          </a:prstGeom>
        </p:spPr>
        <p:txBody>
          <a:bodyPr vert="horz" wrap="square" lIns="0" tIns="67945" rIns="0" bIns="0" rtlCol="0">
            <a:spAutoFit/>
          </a:bodyPr>
          <a:lstStyle/>
          <a:p>
            <a:pPr marL="12700" marR="79375">
              <a:lnSpc>
                <a:spcPts val="3460"/>
              </a:lnSpc>
              <a:spcBef>
                <a:spcPts val="535"/>
              </a:spcBef>
            </a:pPr>
            <a:r>
              <a:rPr sz="3200" spc="-60" dirty="0">
                <a:latin typeface="Calibri"/>
                <a:cs typeface="Calibri"/>
              </a:rPr>
              <a:t>Today </a:t>
            </a:r>
            <a:r>
              <a:rPr sz="3200" dirty="0">
                <a:latin typeface="Calibri"/>
                <a:cs typeface="Calibri"/>
              </a:rPr>
              <a:t>we</a:t>
            </a:r>
            <a:r>
              <a:rPr sz="3200" spc="-70" dirty="0">
                <a:latin typeface="Calibri"/>
                <a:cs typeface="Calibri"/>
              </a:rPr>
              <a:t> </a:t>
            </a:r>
            <a:r>
              <a:rPr sz="3200" dirty="0">
                <a:latin typeface="Calibri"/>
                <a:cs typeface="Calibri"/>
              </a:rPr>
              <a:t>will</a:t>
            </a:r>
            <a:r>
              <a:rPr sz="3200" spc="-50" dirty="0">
                <a:latin typeface="Calibri"/>
                <a:cs typeface="Calibri"/>
              </a:rPr>
              <a:t> </a:t>
            </a:r>
            <a:r>
              <a:rPr sz="3200" dirty="0">
                <a:latin typeface="Calibri"/>
                <a:cs typeface="Calibri"/>
              </a:rPr>
              <a:t>explain</a:t>
            </a:r>
            <a:r>
              <a:rPr sz="3200" spc="-65" dirty="0">
                <a:latin typeface="Calibri"/>
                <a:cs typeface="Calibri"/>
              </a:rPr>
              <a:t> </a:t>
            </a:r>
            <a:r>
              <a:rPr sz="3200" dirty="0">
                <a:latin typeface="Calibri"/>
                <a:cs typeface="Calibri"/>
              </a:rPr>
              <a:t>the</a:t>
            </a:r>
            <a:r>
              <a:rPr sz="3200" spc="-55" dirty="0">
                <a:latin typeface="Calibri"/>
                <a:cs typeface="Calibri"/>
              </a:rPr>
              <a:t> </a:t>
            </a:r>
            <a:r>
              <a:rPr sz="3200" dirty="0">
                <a:latin typeface="Calibri"/>
                <a:cs typeface="Calibri"/>
              </a:rPr>
              <a:t>work</a:t>
            </a:r>
            <a:r>
              <a:rPr sz="3200" spc="-75" dirty="0">
                <a:latin typeface="Calibri"/>
                <a:cs typeface="Calibri"/>
              </a:rPr>
              <a:t> </a:t>
            </a:r>
            <a:r>
              <a:rPr sz="3200" dirty="0">
                <a:latin typeface="Calibri"/>
                <a:cs typeface="Calibri"/>
              </a:rPr>
              <a:t>we</a:t>
            </a:r>
            <a:r>
              <a:rPr sz="3200" spc="-70" dirty="0">
                <a:latin typeface="Calibri"/>
                <a:cs typeface="Calibri"/>
              </a:rPr>
              <a:t> </a:t>
            </a:r>
            <a:r>
              <a:rPr sz="3200" dirty="0">
                <a:latin typeface="Calibri"/>
                <a:cs typeface="Calibri"/>
              </a:rPr>
              <a:t>carried</a:t>
            </a:r>
            <a:r>
              <a:rPr sz="3200" spc="-85" dirty="0">
                <a:latin typeface="Calibri"/>
                <a:cs typeface="Calibri"/>
              </a:rPr>
              <a:t> </a:t>
            </a:r>
            <a:r>
              <a:rPr sz="3200" dirty="0">
                <a:latin typeface="Calibri"/>
                <a:cs typeface="Calibri"/>
              </a:rPr>
              <a:t>out,</a:t>
            </a:r>
            <a:r>
              <a:rPr sz="3200" spc="-55" dirty="0">
                <a:latin typeface="Calibri"/>
                <a:cs typeface="Calibri"/>
              </a:rPr>
              <a:t> </a:t>
            </a:r>
            <a:r>
              <a:rPr sz="3200" dirty="0">
                <a:latin typeface="Calibri"/>
                <a:cs typeface="Calibri"/>
              </a:rPr>
              <a:t>which</a:t>
            </a:r>
            <a:r>
              <a:rPr sz="3200" spc="-45" dirty="0">
                <a:latin typeface="Calibri"/>
                <a:cs typeface="Calibri"/>
              </a:rPr>
              <a:t> </a:t>
            </a:r>
            <a:r>
              <a:rPr sz="3200" spc="-25" dirty="0">
                <a:latin typeface="Calibri"/>
                <a:cs typeface="Calibri"/>
              </a:rPr>
              <a:t>was </a:t>
            </a:r>
            <a:r>
              <a:rPr sz="3200" dirty="0">
                <a:latin typeface="Calibri"/>
                <a:cs typeface="Calibri"/>
              </a:rPr>
              <a:t>surveying</a:t>
            </a:r>
            <a:r>
              <a:rPr sz="3200" spc="-80" dirty="0">
                <a:latin typeface="Calibri"/>
                <a:cs typeface="Calibri"/>
              </a:rPr>
              <a:t> </a:t>
            </a:r>
            <a:r>
              <a:rPr sz="3200" dirty="0">
                <a:latin typeface="Calibri"/>
                <a:cs typeface="Calibri"/>
              </a:rPr>
              <a:t>For</a:t>
            </a:r>
            <a:r>
              <a:rPr sz="3200" spc="-90" dirty="0">
                <a:latin typeface="Calibri"/>
                <a:cs typeface="Calibri"/>
              </a:rPr>
              <a:t> </a:t>
            </a:r>
            <a:r>
              <a:rPr sz="3200" spc="-10" dirty="0">
                <a:latin typeface="Calibri"/>
                <a:cs typeface="Calibri"/>
              </a:rPr>
              <a:t>road.</a:t>
            </a:r>
            <a:endParaRPr sz="3200" dirty="0">
              <a:latin typeface="Calibri"/>
              <a:cs typeface="Calibri"/>
            </a:endParaRPr>
          </a:p>
          <a:p>
            <a:pPr marL="12700" marR="5080">
              <a:lnSpc>
                <a:spcPct val="90000"/>
              </a:lnSpc>
              <a:spcBef>
                <a:spcPts val="940"/>
              </a:spcBef>
            </a:pPr>
            <a:r>
              <a:rPr sz="3200" dirty="0">
                <a:latin typeface="Calibri"/>
                <a:cs typeface="Calibri"/>
              </a:rPr>
              <a:t>Through</a:t>
            </a:r>
            <a:r>
              <a:rPr sz="3200" spc="-85" dirty="0">
                <a:latin typeface="Calibri"/>
                <a:cs typeface="Calibri"/>
              </a:rPr>
              <a:t> </a:t>
            </a:r>
            <a:r>
              <a:rPr sz="3200" dirty="0">
                <a:latin typeface="Calibri"/>
                <a:cs typeface="Calibri"/>
              </a:rPr>
              <a:t>this</a:t>
            </a:r>
            <a:r>
              <a:rPr sz="3200" spc="-85" dirty="0">
                <a:latin typeface="Calibri"/>
                <a:cs typeface="Calibri"/>
              </a:rPr>
              <a:t> </a:t>
            </a:r>
            <a:r>
              <a:rPr sz="3200" spc="-25" dirty="0">
                <a:latin typeface="Calibri"/>
                <a:cs typeface="Calibri"/>
              </a:rPr>
              <a:t>survey,</a:t>
            </a:r>
            <a:r>
              <a:rPr sz="3200" spc="-90" dirty="0">
                <a:latin typeface="Calibri"/>
                <a:cs typeface="Calibri"/>
              </a:rPr>
              <a:t> </a:t>
            </a:r>
            <a:r>
              <a:rPr sz="3200" dirty="0">
                <a:latin typeface="Calibri"/>
                <a:cs typeface="Calibri"/>
              </a:rPr>
              <a:t>we</a:t>
            </a:r>
            <a:r>
              <a:rPr sz="3200" spc="-110" dirty="0">
                <a:latin typeface="Calibri"/>
                <a:cs typeface="Calibri"/>
              </a:rPr>
              <a:t> </a:t>
            </a:r>
            <a:r>
              <a:rPr sz="3200" dirty="0">
                <a:latin typeface="Calibri"/>
                <a:cs typeface="Calibri"/>
              </a:rPr>
              <a:t>identified</a:t>
            </a:r>
            <a:r>
              <a:rPr sz="3200" spc="-85" dirty="0">
                <a:latin typeface="Calibri"/>
                <a:cs typeface="Calibri"/>
              </a:rPr>
              <a:t> </a:t>
            </a:r>
            <a:r>
              <a:rPr sz="3200" dirty="0">
                <a:latin typeface="Calibri"/>
                <a:cs typeface="Calibri"/>
              </a:rPr>
              <a:t>the</a:t>
            </a:r>
            <a:r>
              <a:rPr sz="3200" spc="-95" dirty="0">
                <a:latin typeface="Calibri"/>
                <a:cs typeface="Calibri"/>
              </a:rPr>
              <a:t> </a:t>
            </a:r>
            <a:r>
              <a:rPr sz="3200" spc="-10" dirty="0">
                <a:latin typeface="Calibri"/>
                <a:cs typeface="Calibri"/>
              </a:rPr>
              <a:t>differences</a:t>
            </a:r>
            <a:r>
              <a:rPr sz="3200" spc="-95" dirty="0">
                <a:latin typeface="Calibri"/>
                <a:cs typeface="Calibri"/>
              </a:rPr>
              <a:t> </a:t>
            </a:r>
            <a:r>
              <a:rPr sz="3200" spc="-25" dirty="0">
                <a:latin typeface="Calibri"/>
                <a:cs typeface="Calibri"/>
              </a:rPr>
              <a:t>in </a:t>
            </a:r>
            <a:r>
              <a:rPr sz="3200" dirty="0">
                <a:latin typeface="Calibri"/>
                <a:cs typeface="Calibri"/>
              </a:rPr>
              <a:t>ground</a:t>
            </a:r>
            <a:r>
              <a:rPr sz="3200" spc="-105" dirty="0">
                <a:latin typeface="Calibri"/>
                <a:cs typeface="Calibri"/>
              </a:rPr>
              <a:t> </a:t>
            </a:r>
            <a:r>
              <a:rPr sz="3200" dirty="0">
                <a:latin typeface="Calibri"/>
                <a:cs typeface="Calibri"/>
              </a:rPr>
              <a:t>elevation,</a:t>
            </a:r>
            <a:r>
              <a:rPr sz="3200" spc="-100" dirty="0">
                <a:latin typeface="Calibri"/>
                <a:cs typeface="Calibri"/>
              </a:rPr>
              <a:t> </a:t>
            </a:r>
            <a:r>
              <a:rPr sz="3200" dirty="0">
                <a:latin typeface="Calibri"/>
                <a:cs typeface="Calibri"/>
              </a:rPr>
              <a:t>the</a:t>
            </a:r>
            <a:r>
              <a:rPr sz="3200" spc="-100" dirty="0">
                <a:latin typeface="Calibri"/>
                <a:cs typeface="Calibri"/>
              </a:rPr>
              <a:t> </a:t>
            </a:r>
            <a:r>
              <a:rPr sz="3200" dirty="0">
                <a:latin typeface="Calibri"/>
                <a:cs typeface="Calibri"/>
              </a:rPr>
              <a:t>areas</a:t>
            </a:r>
            <a:r>
              <a:rPr sz="3200" spc="-125" dirty="0">
                <a:latin typeface="Calibri"/>
                <a:cs typeface="Calibri"/>
              </a:rPr>
              <a:t> </a:t>
            </a:r>
            <a:r>
              <a:rPr sz="3200" dirty="0">
                <a:latin typeface="Calibri"/>
                <a:cs typeface="Calibri"/>
              </a:rPr>
              <a:t>where</a:t>
            </a:r>
            <a:r>
              <a:rPr sz="3200" spc="-110" dirty="0">
                <a:latin typeface="Calibri"/>
                <a:cs typeface="Calibri"/>
              </a:rPr>
              <a:t> </a:t>
            </a:r>
            <a:r>
              <a:rPr sz="3200" dirty="0">
                <a:latin typeface="Calibri"/>
                <a:cs typeface="Calibri"/>
              </a:rPr>
              <a:t>water</a:t>
            </a:r>
            <a:r>
              <a:rPr sz="3200" spc="-120" dirty="0">
                <a:latin typeface="Calibri"/>
                <a:cs typeface="Calibri"/>
              </a:rPr>
              <a:t> </a:t>
            </a:r>
            <a:r>
              <a:rPr sz="3200" dirty="0">
                <a:latin typeface="Calibri"/>
                <a:cs typeface="Calibri"/>
              </a:rPr>
              <a:t>accumulates</a:t>
            </a:r>
            <a:r>
              <a:rPr sz="3200" spc="-90" dirty="0">
                <a:latin typeface="Calibri"/>
                <a:cs typeface="Calibri"/>
              </a:rPr>
              <a:t> </a:t>
            </a:r>
            <a:r>
              <a:rPr sz="3200" spc="-25" dirty="0">
                <a:latin typeface="Calibri"/>
                <a:cs typeface="Calibri"/>
              </a:rPr>
              <a:t>the </a:t>
            </a:r>
            <a:r>
              <a:rPr sz="3200" dirty="0">
                <a:latin typeface="Calibri"/>
                <a:cs typeface="Calibri"/>
              </a:rPr>
              <a:t>most,</a:t>
            </a:r>
            <a:r>
              <a:rPr sz="3200" spc="-45" dirty="0">
                <a:latin typeface="Calibri"/>
                <a:cs typeface="Calibri"/>
              </a:rPr>
              <a:t> </a:t>
            </a:r>
            <a:r>
              <a:rPr sz="3200" dirty="0">
                <a:latin typeface="Calibri"/>
                <a:cs typeface="Calibri"/>
              </a:rPr>
              <a:t>the</a:t>
            </a:r>
            <a:r>
              <a:rPr sz="3200" spc="-40" dirty="0">
                <a:latin typeface="Calibri"/>
                <a:cs typeface="Calibri"/>
              </a:rPr>
              <a:t> </a:t>
            </a:r>
            <a:r>
              <a:rPr sz="3200" dirty="0">
                <a:latin typeface="Calibri"/>
                <a:cs typeface="Calibri"/>
              </a:rPr>
              <a:t>causes</a:t>
            </a:r>
            <a:r>
              <a:rPr sz="3200" spc="-50" dirty="0">
                <a:latin typeface="Calibri"/>
                <a:cs typeface="Calibri"/>
              </a:rPr>
              <a:t> </a:t>
            </a:r>
            <a:r>
              <a:rPr sz="3200" dirty="0">
                <a:latin typeface="Calibri"/>
                <a:cs typeface="Calibri"/>
              </a:rPr>
              <a:t>of</a:t>
            </a:r>
            <a:r>
              <a:rPr sz="3200" spc="-50" dirty="0">
                <a:latin typeface="Calibri"/>
                <a:cs typeface="Calibri"/>
              </a:rPr>
              <a:t> </a:t>
            </a:r>
            <a:r>
              <a:rPr sz="3200" dirty="0">
                <a:latin typeface="Calibri"/>
                <a:cs typeface="Calibri"/>
              </a:rPr>
              <a:t>the</a:t>
            </a:r>
            <a:r>
              <a:rPr sz="3200" spc="-40" dirty="0">
                <a:latin typeface="Calibri"/>
                <a:cs typeface="Calibri"/>
              </a:rPr>
              <a:t> </a:t>
            </a:r>
            <a:r>
              <a:rPr sz="3200" dirty="0">
                <a:latin typeface="Calibri"/>
                <a:cs typeface="Calibri"/>
              </a:rPr>
              <a:t>problem,</a:t>
            </a:r>
            <a:r>
              <a:rPr sz="3200" spc="-40" dirty="0">
                <a:latin typeface="Calibri"/>
                <a:cs typeface="Calibri"/>
              </a:rPr>
              <a:t> </a:t>
            </a:r>
            <a:r>
              <a:rPr sz="3200" dirty="0">
                <a:latin typeface="Calibri"/>
                <a:cs typeface="Calibri"/>
              </a:rPr>
              <a:t>and</a:t>
            </a:r>
            <a:r>
              <a:rPr sz="3200" spc="-25" dirty="0">
                <a:latin typeface="Calibri"/>
                <a:cs typeface="Calibri"/>
              </a:rPr>
              <a:t> </a:t>
            </a:r>
            <a:r>
              <a:rPr sz="3200" dirty="0">
                <a:latin typeface="Calibri"/>
                <a:cs typeface="Calibri"/>
              </a:rPr>
              <a:t>the</a:t>
            </a:r>
            <a:r>
              <a:rPr sz="3200" spc="-40" dirty="0">
                <a:latin typeface="Calibri"/>
                <a:cs typeface="Calibri"/>
              </a:rPr>
              <a:t> </a:t>
            </a:r>
            <a:r>
              <a:rPr sz="3200" spc="-10" dirty="0">
                <a:latin typeface="Calibri"/>
                <a:cs typeface="Calibri"/>
              </a:rPr>
              <a:t>possible solutions.</a:t>
            </a:r>
            <a:endParaRPr sz="3200" dirty="0">
              <a:latin typeface="Calibri"/>
              <a:cs typeface="Calibri"/>
            </a:endParaRPr>
          </a:p>
          <a:p>
            <a:pPr marL="12700" marR="1015365">
              <a:lnSpc>
                <a:spcPts val="3460"/>
              </a:lnSpc>
              <a:spcBef>
                <a:spcPts val="1045"/>
              </a:spcBef>
            </a:pPr>
            <a:r>
              <a:rPr sz="3200" dirty="0">
                <a:latin typeface="Calibri"/>
                <a:cs typeface="Calibri"/>
              </a:rPr>
              <a:t>The</a:t>
            </a:r>
            <a:r>
              <a:rPr sz="3200" spc="-65" dirty="0">
                <a:latin typeface="Calibri"/>
                <a:cs typeface="Calibri"/>
              </a:rPr>
              <a:t> </a:t>
            </a:r>
            <a:r>
              <a:rPr sz="3200" dirty="0">
                <a:latin typeface="Calibri"/>
                <a:cs typeface="Calibri"/>
              </a:rPr>
              <a:t>total</a:t>
            </a:r>
            <a:r>
              <a:rPr sz="3200" spc="-65" dirty="0">
                <a:latin typeface="Calibri"/>
                <a:cs typeface="Calibri"/>
              </a:rPr>
              <a:t> </a:t>
            </a:r>
            <a:r>
              <a:rPr sz="3200" dirty="0">
                <a:latin typeface="Calibri"/>
                <a:cs typeface="Calibri"/>
              </a:rPr>
              <a:t>length</a:t>
            </a:r>
            <a:r>
              <a:rPr sz="3200" spc="-55" dirty="0">
                <a:latin typeface="Calibri"/>
                <a:cs typeface="Calibri"/>
              </a:rPr>
              <a:t> </a:t>
            </a:r>
            <a:r>
              <a:rPr sz="3200" dirty="0">
                <a:latin typeface="Calibri"/>
                <a:cs typeface="Calibri"/>
              </a:rPr>
              <a:t>of</a:t>
            </a:r>
            <a:r>
              <a:rPr sz="3200" spc="-65" dirty="0">
                <a:latin typeface="Calibri"/>
                <a:cs typeface="Calibri"/>
              </a:rPr>
              <a:t> </a:t>
            </a:r>
            <a:r>
              <a:rPr sz="3200" dirty="0">
                <a:latin typeface="Calibri"/>
                <a:cs typeface="Calibri"/>
              </a:rPr>
              <a:t>the</a:t>
            </a:r>
            <a:r>
              <a:rPr sz="3200" spc="-60" dirty="0">
                <a:latin typeface="Calibri"/>
                <a:cs typeface="Calibri"/>
              </a:rPr>
              <a:t> </a:t>
            </a:r>
            <a:r>
              <a:rPr sz="3200" dirty="0">
                <a:latin typeface="Calibri"/>
                <a:cs typeface="Calibri"/>
              </a:rPr>
              <a:t>stations</a:t>
            </a:r>
            <a:r>
              <a:rPr sz="3200" spc="-55" dirty="0">
                <a:latin typeface="Calibri"/>
                <a:cs typeface="Calibri"/>
              </a:rPr>
              <a:t> </a:t>
            </a:r>
            <a:r>
              <a:rPr sz="3200" dirty="0">
                <a:latin typeface="Calibri"/>
                <a:cs typeface="Calibri"/>
              </a:rPr>
              <a:t>we</a:t>
            </a:r>
            <a:r>
              <a:rPr sz="3200" spc="-75" dirty="0">
                <a:latin typeface="Calibri"/>
                <a:cs typeface="Calibri"/>
              </a:rPr>
              <a:t> </a:t>
            </a:r>
            <a:r>
              <a:rPr sz="3200" spc="-10" dirty="0">
                <a:latin typeface="Calibri"/>
                <a:cs typeface="Calibri"/>
              </a:rPr>
              <a:t>covered</a:t>
            </a:r>
            <a:r>
              <a:rPr sz="3200" spc="-80" dirty="0">
                <a:latin typeface="Calibri"/>
                <a:cs typeface="Calibri"/>
              </a:rPr>
              <a:t> </a:t>
            </a:r>
            <a:r>
              <a:rPr sz="3200" dirty="0">
                <a:latin typeface="Calibri"/>
                <a:cs typeface="Calibri"/>
              </a:rPr>
              <a:t>was</a:t>
            </a:r>
            <a:r>
              <a:rPr sz="3200" spc="-75" dirty="0">
                <a:latin typeface="Calibri"/>
                <a:cs typeface="Calibri"/>
              </a:rPr>
              <a:t> </a:t>
            </a:r>
            <a:r>
              <a:rPr sz="3200" spc="-25" dirty="0">
                <a:latin typeface="Calibri"/>
                <a:cs typeface="Calibri"/>
              </a:rPr>
              <a:t>220 </a:t>
            </a:r>
            <a:r>
              <a:rPr sz="3200" dirty="0">
                <a:latin typeface="Calibri"/>
                <a:cs typeface="Calibri"/>
              </a:rPr>
              <a:t>meters</a:t>
            </a:r>
            <a:r>
              <a:rPr sz="3200" spc="-55" dirty="0">
                <a:latin typeface="Calibri"/>
                <a:cs typeface="Calibri"/>
              </a:rPr>
              <a:t> </a:t>
            </a:r>
            <a:r>
              <a:rPr sz="3200" dirty="0">
                <a:latin typeface="Calibri"/>
                <a:cs typeface="Calibri"/>
              </a:rPr>
              <a:t>on</a:t>
            </a:r>
            <a:r>
              <a:rPr sz="3200" spc="-60" dirty="0">
                <a:latin typeface="Calibri"/>
                <a:cs typeface="Calibri"/>
              </a:rPr>
              <a:t> </a:t>
            </a:r>
            <a:r>
              <a:rPr sz="3200" dirty="0">
                <a:latin typeface="Calibri"/>
                <a:cs typeface="Calibri"/>
              </a:rPr>
              <a:t>each</a:t>
            </a:r>
            <a:r>
              <a:rPr sz="3200" spc="-60" dirty="0">
                <a:latin typeface="Calibri"/>
                <a:cs typeface="Calibri"/>
              </a:rPr>
              <a:t> </a:t>
            </a:r>
            <a:r>
              <a:rPr sz="3200" dirty="0">
                <a:latin typeface="Calibri"/>
                <a:cs typeface="Calibri"/>
              </a:rPr>
              <a:t>side,</a:t>
            </a:r>
            <a:r>
              <a:rPr sz="3200" spc="-55" dirty="0">
                <a:latin typeface="Calibri"/>
                <a:cs typeface="Calibri"/>
              </a:rPr>
              <a:t> </a:t>
            </a:r>
            <a:r>
              <a:rPr sz="3200" dirty="0">
                <a:latin typeface="Calibri"/>
                <a:cs typeface="Calibri"/>
              </a:rPr>
              <a:t>making</a:t>
            </a:r>
            <a:r>
              <a:rPr sz="3200" spc="-45" dirty="0">
                <a:latin typeface="Calibri"/>
                <a:cs typeface="Calibri"/>
              </a:rPr>
              <a:t> </a:t>
            </a:r>
            <a:r>
              <a:rPr sz="3200" dirty="0">
                <a:latin typeface="Calibri"/>
                <a:cs typeface="Calibri"/>
              </a:rPr>
              <a:t>it</a:t>
            </a:r>
            <a:r>
              <a:rPr sz="3200" spc="-50" dirty="0">
                <a:latin typeface="Calibri"/>
                <a:cs typeface="Calibri"/>
              </a:rPr>
              <a:t> </a:t>
            </a:r>
            <a:r>
              <a:rPr sz="3200" dirty="0">
                <a:latin typeface="Calibri"/>
                <a:cs typeface="Calibri"/>
              </a:rPr>
              <a:t>440</a:t>
            </a:r>
            <a:r>
              <a:rPr sz="3200" spc="-55" dirty="0">
                <a:latin typeface="Calibri"/>
                <a:cs typeface="Calibri"/>
              </a:rPr>
              <a:t> </a:t>
            </a:r>
            <a:r>
              <a:rPr sz="3200" dirty="0">
                <a:latin typeface="Calibri"/>
                <a:cs typeface="Calibri"/>
              </a:rPr>
              <a:t>meters</a:t>
            </a:r>
            <a:r>
              <a:rPr sz="3200" spc="-55" dirty="0">
                <a:latin typeface="Calibri"/>
                <a:cs typeface="Calibri"/>
              </a:rPr>
              <a:t> </a:t>
            </a:r>
            <a:r>
              <a:rPr sz="3200" dirty="0">
                <a:latin typeface="Calibri"/>
                <a:cs typeface="Calibri"/>
              </a:rPr>
              <a:t>in</a:t>
            </a:r>
            <a:r>
              <a:rPr sz="3200" spc="-60" dirty="0">
                <a:latin typeface="Calibri"/>
                <a:cs typeface="Calibri"/>
              </a:rPr>
              <a:t> </a:t>
            </a:r>
            <a:r>
              <a:rPr sz="3200" spc="-10" dirty="0">
                <a:latin typeface="Calibri"/>
                <a:cs typeface="Calibri"/>
              </a:rPr>
              <a:t>total.</a:t>
            </a:r>
            <a:endParaRPr sz="3200" dirty="0">
              <a:latin typeface="Calibri"/>
              <a:cs typeface="Calibri"/>
            </a:endParaRPr>
          </a:p>
          <a:p>
            <a:pPr marL="12700">
              <a:lnSpc>
                <a:spcPts val="3210"/>
              </a:lnSpc>
            </a:pPr>
            <a:r>
              <a:rPr sz="3200" spc="-10" dirty="0">
                <a:latin typeface="Calibri"/>
                <a:cs typeface="Calibri"/>
              </a:rPr>
              <a:t>Therefore,</a:t>
            </a:r>
            <a:r>
              <a:rPr sz="3200" spc="-95" dirty="0">
                <a:latin typeface="Calibri"/>
                <a:cs typeface="Calibri"/>
              </a:rPr>
              <a:t> </a:t>
            </a:r>
            <a:r>
              <a:rPr sz="3200" dirty="0">
                <a:latin typeface="Calibri"/>
                <a:cs typeface="Calibri"/>
              </a:rPr>
              <a:t>we</a:t>
            </a:r>
            <a:r>
              <a:rPr sz="3200" spc="-75" dirty="0">
                <a:latin typeface="Calibri"/>
                <a:cs typeface="Calibri"/>
              </a:rPr>
              <a:t> </a:t>
            </a:r>
            <a:r>
              <a:rPr sz="3200" dirty="0">
                <a:latin typeface="Calibri"/>
                <a:cs typeface="Calibri"/>
              </a:rPr>
              <a:t>took</a:t>
            </a:r>
            <a:r>
              <a:rPr sz="3200" spc="-60" dirty="0">
                <a:latin typeface="Calibri"/>
                <a:cs typeface="Calibri"/>
              </a:rPr>
              <a:t> </a:t>
            </a:r>
            <a:r>
              <a:rPr sz="3200" dirty="0">
                <a:latin typeface="Calibri"/>
                <a:cs typeface="Calibri"/>
              </a:rPr>
              <a:t>measurements</a:t>
            </a:r>
            <a:r>
              <a:rPr sz="3200" spc="-70" dirty="0">
                <a:latin typeface="Calibri"/>
                <a:cs typeface="Calibri"/>
              </a:rPr>
              <a:t> </a:t>
            </a:r>
            <a:r>
              <a:rPr sz="3200" dirty="0">
                <a:latin typeface="Calibri"/>
                <a:cs typeface="Calibri"/>
              </a:rPr>
              <a:t>at</a:t>
            </a:r>
            <a:r>
              <a:rPr sz="3200" spc="-65" dirty="0">
                <a:latin typeface="Calibri"/>
                <a:cs typeface="Calibri"/>
              </a:rPr>
              <a:t> </a:t>
            </a:r>
            <a:r>
              <a:rPr sz="3200" spc="-25" dirty="0">
                <a:latin typeface="Calibri"/>
                <a:cs typeface="Calibri"/>
              </a:rPr>
              <a:t>20-</a:t>
            </a:r>
            <a:r>
              <a:rPr sz="3200" dirty="0">
                <a:latin typeface="Calibri"/>
                <a:cs typeface="Calibri"/>
              </a:rPr>
              <a:t>meter</a:t>
            </a:r>
            <a:r>
              <a:rPr sz="3200" spc="-80" dirty="0">
                <a:latin typeface="Calibri"/>
                <a:cs typeface="Calibri"/>
              </a:rPr>
              <a:t> </a:t>
            </a:r>
            <a:r>
              <a:rPr sz="3200" spc="-10" dirty="0">
                <a:latin typeface="Calibri"/>
                <a:cs typeface="Calibri"/>
              </a:rPr>
              <a:t>intervals</a:t>
            </a:r>
            <a:endParaRPr sz="3200" dirty="0">
              <a:latin typeface="Calibri"/>
              <a:cs typeface="Calibri"/>
            </a:endParaRPr>
          </a:p>
          <a:p>
            <a:pPr marL="12700">
              <a:lnSpc>
                <a:spcPts val="3650"/>
              </a:lnSpc>
            </a:pPr>
            <a:r>
              <a:rPr sz="3200" dirty="0">
                <a:latin typeface="Calibri"/>
                <a:cs typeface="Calibri"/>
              </a:rPr>
              <a:t>for</a:t>
            </a:r>
            <a:r>
              <a:rPr sz="3200" spc="-50" dirty="0">
                <a:latin typeface="Calibri"/>
                <a:cs typeface="Calibri"/>
              </a:rPr>
              <a:t> </a:t>
            </a:r>
            <a:r>
              <a:rPr sz="3200" dirty="0">
                <a:latin typeface="Calibri"/>
                <a:cs typeface="Calibri"/>
              </a:rPr>
              <a:t>each</a:t>
            </a:r>
            <a:r>
              <a:rPr sz="3200" spc="-55" dirty="0">
                <a:latin typeface="Calibri"/>
                <a:cs typeface="Calibri"/>
              </a:rPr>
              <a:t> </a:t>
            </a:r>
            <a:r>
              <a:rPr sz="3200" spc="-10" dirty="0">
                <a:latin typeface="Calibri"/>
                <a:cs typeface="Calibri"/>
              </a:rPr>
              <a:t>station.</a:t>
            </a:r>
            <a:endParaRPr sz="3200" dirty="0">
              <a:latin typeface="Calibri"/>
              <a:cs typeface="Calibri"/>
            </a:endParaRPr>
          </a:p>
        </p:txBody>
      </p:sp>
    </p:spTree>
    <p:extLst>
      <p:ext uri="{BB962C8B-B14F-4D97-AF65-F5344CB8AC3E}">
        <p14:creationId xmlns:p14="http://schemas.microsoft.com/office/powerpoint/2010/main" val="1183299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38200" y="714038"/>
            <a:ext cx="10515600" cy="627736"/>
          </a:xfrm>
          <a:prstGeom prst="rect">
            <a:avLst/>
          </a:prstGeom>
        </p:spPr>
        <p:txBody>
          <a:bodyPr vert="horz" wrap="square" lIns="0" tIns="12065" rIns="0" bIns="0" rtlCol="0">
            <a:spAutoFit/>
          </a:bodyPr>
          <a:lstStyle/>
          <a:p>
            <a:pPr marL="1966595">
              <a:lnSpc>
                <a:spcPct val="100000"/>
              </a:lnSpc>
              <a:spcBef>
                <a:spcPts val="95"/>
              </a:spcBef>
            </a:pPr>
            <a:r>
              <a:rPr sz="4000" b="1" spc="-95" dirty="0" smtClean="0">
                <a:solidFill>
                  <a:srgbClr val="00B0F0"/>
                </a:solidFill>
              </a:rPr>
              <a:t>Topography</a:t>
            </a:r>
            <a:r>
              <a:rPr sz="4000" b="1" spc="-70" dirty="0" smtClean="0">
                <a:solidFill>
                  <a:srgbClr val="00B0F0"/>
                </a:solidFill>
              </a:rPr>
              <a:t> </a:t>
            </a:r>
            <a:r>
              <a:rPr sz="4000" b="1" spc="-35" dirty="0">
                <a:solidFill>
                  <a:srgbClr val="00B0F0"/>
                </a:solidFill>
              </a:rPr>
              <a:t>information</a:t>
            </a:r>
            <a:endParaRPr sz="4000" b="1" dirty="0">
              <a:solidFill>
                <a:srgbClr val="00B0F0"/>
              </a:solidFill>
            </a:endParaRPr>
          </a:p>
        </p:txBody>
      </p:sp>
      <p:grpSp>
        <p:nvGrpSpPr>
          <p:cNvPr id="3" name="object 3"/>
          <p:cNvGrpSpPr/>
          <p:nvPr/>
        </p:nvGrpSpPr>
        <p:grpSpPr>
          <a:xfrm>
            <a:off x="830580" y="1476375"/>
            <a:ext cx="10357485" cy="5205222"/>
            <a:chOff x="830580" y="941832"/>
            <a:chExt cx="10357485" cy="5739765"/>
          </a:xfrm>
        </p:grpSpPr>
        <p:pic>
          <p:nvPicPr>
            <p:cNvPr id="4" name="object 4"/>
            <p:cNvPicPr/>
            <p:nvPr/>
          </p:nvPicPr>
          <p:blipFill>
            <a:blip r:embed="rId2" cstate="print"/>
            <a:stretch>
              <a:fillRect/>
            </a:stretch>
          </p:blipFill>
          <p:spPr>
            <a:xfrm>
              <a:off x="830580" y="941832"/>
              <a:ext cx="10357104" cy="3061716"/>
            </a:xfrm>
            <a:prstGeom prst="rect">
              <a:avLst/>
            </a:prstGeom>
          </p:spPr>
        </p:pic>
        <p:pic>
          <p:nvPicPr>
            <p:cNvPr id="5" name="object 5"/>
            <p:cNvPicPr/>
            <p:nvPr/>
          </p:nvPicPr>
          <p:blipFill>
            <a:blip r:embed="rId3" cstate="print"/>
            <a:stretch>
              <a:fillRect/>
            </a:stretch>
          </p:blipFill>
          <p:spPr>
            <a:xfrm>
              <a:off x="842772" y="4003548"/>
              <a:ext cx="3145536" cy="2677668"/>
            </a:xfrm>
            <a:prstGeom prst="rect">
              <a:avLst/>
            </a:prstGeom>
          </p:spPr>
        </p:pic>
        <p:pic>
          <p:nvPicPr>
            <p:cNvPr id="6" name="object 6"/>
            <p:cNvPicPr/>
            <p:nvPr/>
          </p:nvPicPr>
          <p:blipFill>
            <a:blip r:embed="rId4" cstate="print"/>
            <a:stretch>
              <a:fillRect/>
            </a:stretch>
          </p:blipFill>
          <p:spPr>
            <a:xfrm>
              <a:off x="3988308" y="4003548"/>
              <a:ext cx="7199375" cy="2677668"/>
            </a:xfrm>
            <a:prstGeom prst="rect">
              <a:avLst/>
            </a:prstGeom>
          </p:spPr>
        </p:pic>
      </p:grpSp>
    </p:spTree>
    <p:extLst>
      <p:ext uri="{BB962C8B-B14F-4D97-AF65-F5344CB8AC3E}">
        <p14:creationId xmlns:p14="http://schemas.microsoft.com/office/powerpoint/2010/main" val="3288894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461441" rIns="0" bIns="0" rtlCol="0">
            <a:spAutoFit/>
          </a:bodyPr>
          <a:lstStyle/>
          <a:p>
            <a:pPr marL="12700" marR="5080">
              <a:lnSpc>
                <a:spcPts val="3020"/>
              </a:lnSpc>
              <a:spcBef>
                <a:spcPts val="480"/>
              </a:spcBef>
            </a:pPr>
            <a:r>
              <a:rPr sz="2800" dirty="0">
                <a:solidFill>
                  <a:srgbClr val="000000"/>
                </a:solidFill>
                <a:latin typeface="Calibri"/>
                <a:cs typeface="Calibri"/>
              </a:rPr>
              <a:t>We</a:t>
            </a:r>
            <a:r>
              <a:rPr sz="2800" spc="-85" dirty="0">
                <a:solidFill>
                  <a:srgbClr val="000000"/>
                </a:solidFill>
                <a:latin typeface="Calibri"/>
                <a:cs typeface="Calibri"/>
              </a:rPr>
              <a:t> </a:t>
            </a:r>
            <a:r>
              <a:rPr sz="2800" dirty="0">
                <a:solidFill>
                  <a:srgbClr val="000000"/>
                </a:solidFill>
                <a:latin typeface="Calibri"/>
                <a:cs typeface="Calibri"/>
              </a:rPr>
              <a:t>started</a:t>
            </a:r>
            <a:r>
              <a:rPr sz="2800" spc="-65" dirty="0">
                <a:solidFill>
                  <a:srgbClr val="000000"/>
                </a:solidFill>
                <a:latin typeface="Calibri"/>
                <a:cs typeface="Calibri"/>
              </a:rPr>
              <a:t> </a:t>
            </a:r>
            <a:r>
              <a:rPr sz="2800" dirty="0">
                <a:solidFill>
                  <a:srgbClr val="000000"/>
                </a:solidFill>
                <a:latin typeface="Calibri"/>
                <a:cs typeface="Calibri"/>
              </a:rPr>
              <a:t>the</a:t>
            </a:r>
            <a:r>
              <a:rPr sz="2800" spc="-80" dirty="0">
                <a:solidFill>
                  <a:srgbClr val="000000"/>
                </a:solidFill>
                <a:latin typeface="Calibri"/>
                <a:cs typeface="Calibri"/>
              </a:rPr>
              <a:t> </a:t>
            </a:r>
            <a:r>
              <a:rPr sz="2800" dirty="0">
                <a:solidFill>
                  <a:srgbClr val="000000"/>
                </a:solidFill>
                <a:latin typeface="Calibri"/>
                <a:cs typeface="Calibri"/>
              </a:rPr>
              <a:t>survey</a:t>
            </a:r>
            <a:r>
              <a:rPr sz="2800" spc="-80" dirty="0">
                <a:solidFill>
                  <a:srgbClr val="000000"/>
                </a:solidFill>
                <a:latin typeface="Calibri"/>
                <a:cs typeface="Calibri"/>
              </a:rPr>
              <a:t> </a:t>
            </a:r>
            <a:r>
              <a:rPr sz="2800" dirty="0">
                <a:solidFill>
                  <a:srgbClr val="000000"/>
                </a:solidFill>
                <a:latin typeface="Calibri"/>
                <a:cs typeface="Calibri"/>
              </a:rPr>
              <a:t>from</a:t>
            </a:r>
            <a:r>
              <a:rPr sz="2800" spc="-70" dirty="0">
                <a:solidFill>
                  <a:srgbClr val="000000"/>
                </a:solidFill>
                <a:latin typeface="Calibri"/>
                <a:cs typeface="Calibri"/>
              </a:rPr>
              <a:t> </a:t>
            </a:r>
            <a:r>
              <a:rPr sz="2800" dirty="0">
                <a:solidFill>
                  <a:srgbClr val="000000"/>
                </a:solidFill>
                <a:latin typeface="Calibri"/>
                <a:cs typeface="Calibri"/>
              </a:rPr>
              <a:t>the</a:t>
            </a:r>
            <a:r>
              <a:rPr sz="2800" spc="-80" dirty="0">
                <a:solidFill>
                  <a:srgbClr val="000000"/>
                </a:solidFill>
                <a:latin typeface="Calibri"/>
                <a:cs typeface="Calibri"/>
              </a:rPr>
              <a:t> </a:t>
            </a:r>
            <a:r>
              <a:rPr sz="2800" dirty="0">
                <a:solidFill>
                  <a:srgbClr val="000000"/>
                </a:solidFill>
                <a:latin typeface="Calibri"/>
                <a:cs typeface="Calibri"/>
              </a:rPr>
              <a:t>Bar</a:t>
            </a:r>
            <a:r>
              <a:rPr sz="2800" spc="-75" dirty="0">
                <a:solidFill>
                  <a:srgbClr val="000000"/>
                </a:solidFill>
                <a:latin typeface="Calibri"/>
                <a:cs typeface="Calibri"/>
              </a:rPr>
              <a:t> </a:t>
            </a:r>
            <a:r>
              <a:rPr sz="2800" dirty="0">
                <a:solidFill>
                  <a:srgbClr val="000000"/>
                </a:solidFill>
                <a:latin typeface="Calibri"/>
                <a:cs typeface="Calibri"/>
              </a:rPr>
              <a:t>Ubax</a:t>
            </a:r>
            <a:r>
              <a:rPr sz="2800" spc="-80" dirty="0">
                <a:solidFill>
                  <a:srgbClr val="000000"/>
                </a:solidFill>
                <a:latin typeface="Calibri"/>
                <a:cs typeface="Calibri"/>
              </a:rPr>
              <a:t> </a:t>
            </a:r>
            <a:r>
              <a:rPr sz="2800" dirty="0">
                <a:solidFill>
                  <a:srgbClr val="000000"/>
                </a:solidFill>
                <a:latin typeface="Calibri"/>
                <a:cs typeface="Calibri"/>
              </a:rPr>
              <a:t>Side</a:t>
            </a:r>
            <a:r>
              <a:rPr sz="2800" spc="-75" dirty="0">
                <a:solidFill>
                  <a:srgbClr val="000000"/>
                </a:solidFill>
                <a:latin typeface="Calibri"/>
                <a:cs typeface="Calibri"/>
              </a:rPr>
              <a:t> </a:t>
            </a:r>
            <a:r>
              <a:rPr sz="2800" dirty="0">
                <a:solidFill>
                  <a:srgbClr val="000000"/>
                </a:solidFill>
                <a:latin typeface="Calibri"/>
                <a:cs typeface="Calibri"/>
              </a:rPr>
              <a:t>and</a:t>
            </a:r>
            <a:r>
              <a:rPr sz="2800" spc="-80" dirty="0">
                <a:solidFill>
                  <a:srgbClr val="000000"/>
                </a:solidFill>
                <a:latin typeface="Calibri"/>
                <a:cs typeface="Calibri"/>
              </a:rPr>
              <a:t> </a:t>
            </a:r>
            <a:r>
              <a:rPr sz="2800" dirty="0">
                <a:solidFill>
                  <a:srgbClr val="000000"/>
                </a:solidFill>
                <a:latin typeface="Calibri"/>
                <a:cs typeface="Calibri"/>
              </a:rPr>
              <a:t>concluded</a:t>
            </a:r>
            <a:r>
              <a:rPr sz="2800" spc="-45" dirty="0">
                <a:solidFill>
                  <a:srgbClr val="000000"/>
                </a:solidFill>
                <a:latin typeface="Calibri"/>
                <a:cs typeface="Calibri"/>
              </a:rPr>
              <a:t> </a:t>
            </a:r>
            <a:r>
              <a:rPr sz="2800" spc="-25" dirty="0">
                <a:solidFill>
                  <a:srgbClr val="000000"/>
                </a:solidFill>
                <a:latin typeface="Calibri"/>
                <a:cs typeface="Calibri"/>
              </a:rPr>
              <a:t>at </a:t>
            </a:r>
            <a:r>
              <a:rPr sz="2800" dirty="0">
                <a:solidFill>
                  <a:srgbClr val="000000"/>
                </a:solidFill>
                <a:latin typeface="Calibri"/>
                <a:cs typeface="Calibri"/>
              </a:rPr>
              <a:t>the</a:t>
            </a:r>
            <a:r>
              <a:rPr sz="2800" spc="-25" dirty="0">
                <a:solidFill>
                  <a:srgbClr val="000000"/>
                </a:solidFill>
                <a:latin typeface="Calibri"/>
                <a:cs typeface="Calibri"/>
              </a:rPr>
              <a:t> </a:t>
            </a:r>
            <a:r>
              <a:rPr sz="2800" dirty="0">
                <a:solidFill>
                  <a:srgbClr val="000000"/>
                </a:solidFill>
                <a:latin typeface="Calibri"/>
                <a:cs typeface="Calibri"/>
              </a:rPr>
              <a:t>Balagsii</a:t>
            </a:r>
            <a:r>
              <a:rPr sz="2800" spc="-45" dirty="0">
                <a:solidFill>
                  <a:srgbClr val="000000"/>
                </a:solidFill>
                <a:latin typeface="Calibri"/>
                <a:cs typeface="Calibri"/>
              </a:rPr>
              <a:t> </a:t>
            </a:r>
            <a:r>
              <a:rPr sz="2800" spc="-10" dirty="0">
                <a:solidFill>
                  <a:srgbClr val="000000"/>
                </a:solidFill>
                <a:latin typeface="Calibri"/>
                <a:cs typeface="Calibri"/>
              </a:rPr>
              <a:t>area.</a:t>
            </a:r>
            <a:endParaRPr sz="2800">
              <a:latin typeface="Calibri"/>
              <a:cs typeface="Calibri"/>
            </a:endParaRPr>
          </a:p>
        </p:txBody>
      </p:sp>
      <p:pic>
        <p:nvPicPr>
          <p:cNvPr id="3" name="object 3"/>
          <p:cNvPicPr/>
          <p:nvPr/>
        </p:nvPicPr>
        <p:blipFill>
          <a:blip r:embed="rId2" cstate="print"/>
          <a:stretch>
            <a:fillRect/>
          </a:stretch>
        </p:blipFill>
        <p:spPr>
          <a:xfrm>
            <a:off x="752855" y="1690687"/>
            <a:ext cx="9733788" cy="5167307"/>
          </a:xfrm>
          <a:prstGeom prst="rect">
            <a:avLst/>
          </a:prstGeom>
        </p:spPr>
      </p:pic>
    </p:spTree>
    <p:extLst>
      <p:ext uri="{BB962C8B-B14F-4D97-AF65-F5344CB8AC3E}">
        <p14:creationId xmlns:p14="http://schemas.microsoft.com/office/powerpoint/2010/main" val="4234130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475996" rIns="0" bIns="0" rtlCol="0">
            <a:spAutoFit/>
          </a:bodyPr>
          <a:lstStyle/>
          <a:p>
            <a:pPr marL="1637664">
              <a:lnSpc>
                <a:spcPct val="100000"/>
              </a:lnSpc>
              <a:spcBef>
                <a:spcPts val="105"/>
              </a:spcBef>
            </a:pPr>
            <a:r>
              <a:rPr spc="-105" dirty="0"/>
              <a:t>Topography</a:t>
            </a:r>
            <a:r>
              <a:rPr spc="-80" dirty="0"/>
              <a:t> </a:t>
            </a:r>
            <a:r>
              <a:rPr spc="-40" dirty="0"/>
              <a:t>information</a:t>
            </a:r>
          </a:p>
        </p:txBody>
      </p:sp>
      <p:sp>
        <p:nvSpPr>
          <p:cNvPr id="3" name="object 3"/>
          <p:cNvSpPr txBox="1">
            <a:spLocks noGrp="1"/>
          </p:cNvSpPr>
          <p:nvPr>
            <p:ph sz="half" idx="2"/>
          </p:nvPr>
        </p:nvSpPr>
        <p:spPr>
          <a:prstGeom prst="rect">
            <a:avLst/>
          </a:prstGeom>
        </p:spPr>
        <p:txBody>
          <a:bodyPr vert="horz" wrap="square" lIns="0" tIns="54610" rIns="0" bIns="0" rtlCol="0">
            <a:spAutoFit/>
          </a:bodyPr>
          <a:lstStyle/>
          <a:p>
            <a:pPr marL="240029" marR="5080" indent="-227965">
              <a:lnSpc>
                <a:spcPct val="90000"/>
              </a:lnSpc>
              <a:spcBef>
                <a:spcPts val="430"/>
              </a:spcBef>
              <a:buFont typeface="Arial MT"/>
              <a:buChar char="•"/>
              <a:tabLst>
                <a:tab pos="241300" algn="l"/>
              </a:tabLst>
            </a:pPr>
            <a:r>
              <a:rPr dirty="0"/>
              <a:t>From</a:t>
            </a:r>
            <a:r>
              <a:rPr spc="-85" dirty="0"/>
              <a:t> </a:t>
            </a:r>
            <a:r>
              <a:rPr dirty="0"/>
              <a:t>the</a:t>
            </a:r>
            <a:r>
              <a:rPr spc="-85" dirty="0"/>
              <a:t> </a:t>
            </a:r>
            <a:r>
              <a:rPr spc="-10" dirty="0"/>
              <a:t>topographic</a:t>
            </a:r>
            <a:r>
              <a:rPr spc="-65" dirty="0"/>
              <a:t> </a:t>
            </a:r>
            <a:r>
              <a:rPr spc="-10" dirty="0"/>
              <a:t>survey, 	</a:t>
            </a:r>
            <a:r>
              <a:rPr dirty="0"/>
              <a:t>we</a:t>
            </a:r>
            <a:r>
              <a:rPr spc="-75" dirty="0"/>
              <a:t> </a:t>
            </a:r>
            <a:r>
              <a:rPr dirty="0"/>
              <a:t>found</a:t>
            </a:r>
            <a:r>
              <a:rPr spc="-40" dirty="0"/>
              <a:t> </a:t>
            </a:r>
            <a:r>
              <a:rPr dirty="0"/>
              <a:t>that</a:t>
            </a:r>
            <a:r>
              <a:rPr spc="-50" dirty="0"/>
              <a:t> </a:t>
            </a:r>
            <a:r>
              <a:rPr dirty="0"/>
              <a:t>the</a:t>
            </a:r>
            <a:r>
              <a:rPr spc="-60" dirty="0"/>
              <a:t> </a:t>
            </a:r>
            <a:r>
              <a:rPr spc="-20" dirty="0"/>
              <a:t>main 	</a:t>
            </a:r>
            <a:r>
              <a:rPr dirty="0"/>
              <a:t>problem</a:t>
            </a:r>
            <a:r>
              <a:rPr spc="-65" dirty="0"/>
              <a:t> </a:t>
            </a:r>
            <a:r>
              <a:rPr dirty="0"/>
              <a:t>was</a:t>
            </a:r>
            <a:r>
              <a:rPr spc="-95" dirty="0"/>
              <a:t> </a:t>
            </a:r>
            <a:r>
              <a:rPr dirty="0"/>
              <a:t>variation</a:t>
            </a:r>
            <a:r>
              <a:rPr spc="-95" dirty="0"/>
              <a:t> </a:t>
            </a:r>
            <a:r>
              <a:rPr spc="-25" dirty="0"/>
              <a:t>in 	</a:t>
            </a:r>
            <a:r>
              <a:rPr dirty="0"/>
              <a:t>ground</a:t>
            </a:r>
            <a:r>
              <a:rPr spc="-120" dirty="0"/>
              <a:t> </a:t>
            </a:r>
            <a:r>
              <a:rPr dirty="0"/>
              <a:t>elevation,</a:t>
            </a:r>
            <a:r>
              <a:rPr spc="-140" dirty="0"/>
              <a:t> </a:t>
            </a:r>
            <a:r>
              <a:rPr spc="-10" dirty="0"/>
              <a:t>which 	</a:t>
            </a:r>
            <a:r>
              <a:rPr dirty="0"/>
              <a:t>caused</a:t>
            </a:r>
            <a:r>
              <a:rPr spc="-65" dirty="0"/>
              <a:t> </a:t>
            </a:r>
            <a:r>
              <a:rPr dirty="0"/>
              <a:t>water</a:t>
            </a:r>
            <a:r>
              <a:rPr spc="-90" dirty="0"/>
              <a:t> </a:t>
            </a:r>
            <a:r>
              <a:rPr dirty="0"/>
              <a:t>to</a:t>
            </a:r>
            <a:r>
              <a:rPr spc="-85" dirty="0"/>
              <a:t> </a:t>
            </a:r>
            <a:r>
              <a:rPr dirty="0"/>
              <a:t>collect</a:t>
            </a:r>
            <a:r>
              <a:rPr spc="-80" dirty="0"/>
              <a:t> </a:t>
            </a:r>
            <a:r>
              <a:rPr dirty="0"/>
              <a:t>in</a:t>
            </a:r>
            <a:r>
              <a:rPr spc="-75" dirty="0"/>
              <a:t> </a:t>
            </a:r>
            <a:r>
              <a:rPr spc="-25" dirty="0"/>
              <a:t>low 	</a:t>
            </a:r>
            <a:r>
              <a:rPr dirty="0"/>
              <a:t>lying</a:t>
            </a:r>
            <a:r>
              <a:rPr spc="-70" dirty="0"/>
              <a:t> </a:t>
            </a:r>
            <a:r>
              <a:rPr dirty="0"/>
              <a:t>areas.</a:t>
            </a:r>
            <a:r>
              <a:rPr spc="-70" dirty="0"/>
              <a:t> </a:t>
            </a:r>
            <a:r>
              <a:rPr dirty="0"/>
              <a:t>This</a:t>
            </a:r>
            <a:r>
              <a:rPr spc="-75" dirty="0"/>
              <a:t> </a:t>
            </a:r>
            <a:r>
              <a:rPr spc="-10" dirty="0"/>
              <a:t>indicates</a:t>
            </a:r>
            <a:r>
              <a:rPr spc="-65" dirty="0"/>
              <a:t> </a:t>
            </a:r>
            <a:r>
              <a:rPr spc="-20" dirty="0"/>
              <a:t>that 	</a:t>
            </a:r>
            <a:r>
              <a:rPr dirty="0"/>
              <a:t>the</a:t>
            </a:r>
            <a:r>
              <a:rPr spc="-60" dirty="0"/>
              <a:t> </a:t>
            </a:r>
            <a:r>
              <a:rPr dirty="0"/>
              <a:t>natural</a:t>
            </a:r>
            <a:r>
              <a:rPr spc="-40" dirty="0"/>
              <a:t> </a:t>
            </a:r>
            <a:r>
              <a:rPr dirty="0"/>
              <a:t>slope</a:t>
            </a:r>
            <a:r>
              <a:rPr spc="-30" dirty="0"/>
              <a:t> </a:t>
            </a:r>
            <a:r>
              <a:rPr dirty="0"/>
              <a:t>of</a:t>
            </a:r>
            <a:r>
              <a:rPr spc="-55" dirty="0"/>
              <a:t> </a:t>
            </a:r>
            <a:r>
              <a:rPr dirty="0"/>
              <a:t>the</a:t>
            </a:r>
            <a:r>
              <a:rPr spc="-45" dirty="0"/>
              <a:t> </a:t>
            </a:r>
            <a:r>
              <a:rPr dirty="0"/>
              <a:t>land</a:t>
            </a:r>
            <a:r>
              <a:rPr spc="-35" dirty="0"/>
              <a:t> </a:t>
            </a:r>
            <a:r>
              <a:rPr spc="-25" dirty="0"/>
              <a:t>is 	</a:t>
            </a:r>
            <a:r>
              <a:rPr dirty="0"/>
              <a:t>not</a:t>
            </a:r>
            <a:r>
              <a:rPr spc="-90" dirty="0"/>
              <a:t> </a:t>
            </a:r>
            <a:r>
              <a:rPr dirty="0"/>
              <a:t>sufficient</a:t>
            </a:r>
            <a:r>
              <a:rPr spc="-80" dirty="0"/>
              <a:t> </a:t>
            </a:r>
            <a:r>
              <a:rPr dirty="0"/>
              <a:t>for</a:t>
            </a:r>
            <a:r>
              <a:rPr spc="-100" dirty="0"/>
              <a:t> </a:t>
            </a:r>
            <a:r>
              <a:rPr spc="-10" dirty="0"/>
              <a:t>proper 	</a:t>
            </a:r>
            <a:r>
              <a:rPr dirty="0"/>
              <a:t>surface</a:t>
            </a:r>
            <a:r>
              <a:rPr spc="-125" dirty="0"/>
              <a:t> </a:t>
            </a:r>
            <a:r>
              <a:rPr spc="-10" dirty="0"/>
              <a:t>runoff.</a:t>
            </a:r>
          </a:p>
        </p:txBody>
      </p:sp>
      <p:sp>
        <p:nvSpPr>
          <p:cNvPr id="4" name="object 4"/>
          <p:cNvSpPr txBox="1"/>
          <p:nvPr/>
        </p:nvSpPr>
        <p:spPr>
          <a:xfrm>
            <a:off x="6723126" y="1793493"/>
            <a:ext cx="4535805" cy="2372360"/>
          </a:xfrm>
          <a:prstGeom prst="rect">
            <a:avLst/>
          </a:prstGeom>
        </p:spPr>
        <p:txBody>
          <a:bodyPr vert="horz" wrap="square" lIns="0" tIns="54610" rIns="0" bIns="0" rtlCol="0">
            <a:spAutoFit/>
          </a:bodyPr>
          <a:lstStyle/>
          <a:p>
            <a:pPr marL="240029" marR="5080" indent="-227329">
              <a:lnSpc>
                <a:spcPct val="90000"/>
              </a:lnSpc>
              <a:spcBef>
                <a:spcPts val="430"/>
              </a:spcBef>
              <a:buFont typeface="Arial MT"/>
              <a:buChar char="•"/>
              <a:tabLst>
                <a:tab pos="241300" algn="l"/>
              </a:tabLst>
            </a:pPr>
            <a:r>
              <a:rPr sz="2800" dirty="0">
                <a:latin typeface="Calibri"/>
                <a:cs typeface="Calibri"/>
              </a:rPr>
              <a:t>The</a:t>
            </a:r>
            <a:r>
              <a:rPr sz="2800" spc="-110" dirty="0">
                <a:latin typeface="Calibri"/>
                <a:cs typeface="Calibri"/>
              </a:rPr>
              <a:t> </a:t>
            </a:r>
            <a:r>
              <a:rPr sz="2800" spc="-10" dirty="0">
                <a:latin typeface="Calibri"/>
                <a:cs typeface="Calibri"/>
              </a:rPr>
              <a:t>recommended</a:t>
            </a:r>
            <a:r>
              <a:rPr sz="2800" spc="-80" dirty="0">
                <a:latin typeface="Calibri"/>
                <a:cs typeface="Calibri"/>
              </a:rPr>
              <a:t> </a:t>
            </a:r>
            <a:r>
              <a:rPr sz="2800" dirty="0">
                <a:latin typeface="Calibri"/>
                <a:cs typeface="Calibri"/>
              </a:rPr>
              <a:t>solution</a:t>
            </a:r>
            <a:r>
              <a:rPr sz="2800" spc="-85" dirty="0">
                <a:latin typeface="Calibri"/>
                <a:cs typeface="Calibri"/>
              </a:rPr>
              <a:t> </a:t>
            </a:r>
            <a:r>
              <a:rPr sz="2800" spc="-25" dirty="0">
                <a:latin typeface="Calibri"/>
                <a:cs typeface="Calibri"/>
              </a:rPr>
              <a:t>is 	</a:t>
            </a:r>
            <a:r>
              <a:rPr sz="2800" dirty="0">
                <a:latin typeface="Calibri"/>
                <a:cs typeface="Calibri"/>
              </a:rPr>
              <a:t>to</a:t>
            </a:r>
            <a:r>
              <a:rPr sz="2800" spc="-70" dirty="0">
                <a:latin typeface="Calibri"/>
                <a:cs typeface="Calibri"/>
              </a:rPr>
              <a:t> </a:t>
            </a:r>
            <a:r>
              <a:rPr sz="2800" dirty="0">
                <a:latin typeface="Calibri"/>
                <a:cs typeface="Calibri"/>
              </a:rPr>
              <a:t>design</a:t>
            </a:r>
            <a:r>
              <a:rPr sz="2800" spc="-55" dirty="0">
                <a:latin typeface="Calibri"/>
                <a:cs typeface="Calibri"/>
              </a:rPr>
              <a:t> </a:t>
            </a:r>
            <a:r>
              <a:rPr sz="2800" dirty="0">
                <a:latin typeface="Calibri"/>
                <a:cs typeface="Calibri"/>
              </a:rPr>
              <a:t>a</a:t>
            </a:r>
            <a:r>
              <a:rPr sz="2800" spc="-70" dirty="0">
                <a:latin typeface="Calibri"/>
                <a:cs typeface="Calibri"/>
              </a:rPr>
              <a:t> </a:t>
            </a:r>
            <a:r>
              <a:rPr sz="2800" dirty="0">
                <a:latin typeface="Calibri"/>
                <a:cs typeface="Calibri"/>
              </a:rPr>
              <a:t>drainage</a:t>
            </a:r>
            <a:r>
              <a:rPr sz="2800" spc="-55" dirty="0">
                <a:latin typeface="Calibri"/>
                <a:cs typeface="Calibri"/>
              </a:rPr>
              <a:t> </a:t>
            </a:r>
            <a:r>
              <a:rPr sz="2800" spc="-10" dirty="0">
                <a:latin typeface="Calibri"/>
                <a:cs typeface="Calibri"/>
              </a:rPr>
              <a:t>system 	</a:t>
            </a:r>
            <a:r>
              <a:rPr sz="2800" dirty="0">
                <a:latin typeface="Calibri"/>
                <a:cs typeface="Calibri"/>
              </a:rPr>
              <a:t>that</a:t>
            </a:r>
            <a:r>
              <a:rPr sz="2800" spc="-85" dirty="0">
                <a:latin typeface="Calibri"/>
                <a:cs typeface="Calibri"/>
              </a:rPr>
              <a:t> </a:t>
            </a:r>
            <a:r>
              <a:rPr sz="2800" dirty="0">
                <a:latin typeface="Calibri"/>
                <a:cs typeface="Calibri"/>
              </a:rPr>
              <a:t>follows</a:t>
            </a:r>
            <a:r>
              <a:rPr sz="2800" spc="-95" dirty="0">
                <a:latin typeface="Calibri"/>
                <a:cs typeface="Calibri"/>
              </a:rPr>
              <a:t> </a:t>
            </a:r>
            <a:r>
              <a:rPr sz="2800" dirty="0">
                <a:latin typeface="Calibri"/>
                <a:cs typeface="Calibri"/>
              </a:rPr>
              <a:t>the</a:t>
            </a:r>
            <a:r>
              <a:rPr sz="2800" spc="-85" dirty="0">
                <a:latin typeface="Calibri"/>
                <a:cs typeface="Calibri"/>
              </a:rPr>
              <a:t> </a:t>
            </a:r>
            <a:r>
              <a:rPr sz="2800" dirty="0">
                <a:latin typeface="Calibri"/>
                <a:cs typeface="Calibri"/>
              </a:rPr>
              <a:t>natural</a:t>
            </a:r>
            <a:r>
              <a:rPr sz="2800" spc="-85" dirty="0">
                <a:latin typeface="Calibri"/>
                <a:cs typeface="Calibri"/>
              </a:rPr>
              <a:t> </a:t>
            </a:r>
            <a:r>
              <a:rPr sz="2800" spc="-10" dirty="0">
                <a:latin typeface="Calibri"/>
                <a:cs typeface="Calibri"/>
              </a:rPr>
              <a:t>slope 	</a:t>
            </a:r>
            <a:r>
              <a:rPr sz="2800" dirty="0">
                <a:latin typeface="Calibri"/>
                <a:cs typeface="Calibri"/>
              </a:rPr>
              <a:t>direction</a:t>
            </a:r>
            <a:r>
              <a:rPr sz="2800" spc="-85" dirty="0">
                <a:latin typeface="Calibri"/>
                <a:cs typeface="Calibri"/>
              </a:rPr>
              <a:t> </a:t>
            </a:r>
            <a:r>
              <a:rPr sz="2800" dirty="0">
                <a:latin typeface="Calibri"/>
                <a:cs typeface="Calibri"/>
              </a:rPr>
              <a:t>to</a:t>
            </a:r>
            <a:r>
              <a:rPr sz="2800" spc="-105" dirty="0">
                <a:latin typeface="Calibri"/>
                <a:cs typeface="Calibri"/>
              </a:rPr>
              <a:t> </a:t>
            </a:r>
            <a:r>
              <a:rPr sz="2800" dirty="0">
                <a:latin typeface="Calibri"/>
                <a:cs typeface="Calibri"/>
              </a:rPr>
              <a:t>allow</a:t>
            </a:r>
            <a:r>
              <a:rPr sz="2800" spc="-105" dirty="0">
                <a:latin typeface="Calibri"/>
                <a:cs typeface="Calibri"/>
              </a:rPr>
              <a:t> </a:t>
            </a:r>
            <a:r>
              <a:rPr sz="2800" dirty="0">
                <a:latin typeface="Calibri"/>
                <a:cs typeface="Calibri"/>
              </a:rPr>
              <a:t>water</a:t>
            </a:r>
            <a:r>
              <a:rPr sz="2800" spc="-114" dirty="0">
                <a:latin typeface="Calibri"/>
                <a:cs typeface="Calibri"/>
              </a:rPr>
              <a:t> </a:t>
            </a:r>
            <a:r>
              <a:rPr sz="2800" spc="-25" dirty="0">
                <a:latin typeface="Calibri"/>
                <a:cs typeface="Calibri"/>
              </a:rPr>
              <a:t>to 	</a:t>
            </a:r>
            <a:r>
              <a:rPr sz="2800" dirty="0">
                <a:latin typeface="Calibri"/>
                <a:cs typeface="Calibri"/>
              </a:rPr>
              <a:t>flow</a:t>
            </a:r>
            <a:r>
              <a:rPr sz="2800" spc="-85" dirty="0">
                <a:latin typeface="Calibri"/>
                <a:cs typeface="Calibri"/>
              </a:rPr>
              <a:t> </a:t>
            </a:r>
            <a:r>
              <a:rPr sz="2800" dirty="0">
                <a:latin typeface="Calibri"/>
                <a:cs typeface="Calibri"/>
              </a:rPr>
              <a:t>away</a:t>
            </a:r>
            <a:r>
              <a:rPr sz="2800" spc="-95" dirty="0">
                <a:latin typeface="Calibri"/>
                <a:cs typeface="Calibri"/>
              </a:rPr>
              <a:t> </a:t>
            </a:r>
            <a:r>
              <a:rPr sz="2800" dirty="0">
                <a:latin typeface="Calibri"/>
                <a:cs typeface="Calibri"/>
              </a:rPr>
              <a:t>from</a:t>
            </a:r>
            <a:r>
              <a:rPr sz="2800" spc="-75" dirty="0">
                <a:latin typeface="Calibri"/>
                <a:cs typeface="Calibri"/>
              </a:rPr>
              <a:t> </a:t>
            </a:r>
            <a:r>
              <a:rPr sz="2800" dirty="0">
                <a:latin typeface="Calibri"/>
                <a:cs typeface="Calibri"/>
              </a:rPr>
              <a:t>the</a:t>
            </a:r>
            <a:r>
              <a:rPr sz="2800" spc="-80" dirty="0">
                <a:latin typeface="Calibri"/>
                <a:cs typeface="Calibri"/>
              </a:rPr>
              <a:t> </a:t>
            </a:r>
            <a:r>
              <a:rPr sz="2800" dirty="0">
                <a:latin typeface="Calibri"/>
                <a:cs typeface="Calibri"/>
              </a:rPr>
              <a:t>road</a:t>
            </a:r>
            <a:r>
              <a:rPr sz="2800" spc="-75" dirty="0">
                <a:latin typeface="Calibri"/>
                <a:cs typeface="Calibri"/>
              </a:rPr>
              <a:t> </a:t>
            </a:r>
            <a:r>
              <a:rPr sz="2800" spc="-20" dirty="0">
                <a:latin typeface="Calibri"/>
                <a:cs typeface="Calibri"/>
              </a:rPr>
              <a:t>area 	</a:t>
            </a:r>
            <a:r>
              <a:rPr sz="2800" dirty="0">
                <a:latin typeface="Calibri"/>
                <a:cs typeface="Calibri"/>
              </a:rPr>
              <a:t>and</a:t>
            </a:r>
            <a:r>
              <a:rPr sz="2800" spc="-80" dirty="0">
                <a:latin typeface="Calibri"/>
                <a:cs typeface="Calibri"/>
              </a:rPr>
              <a:t> </a:t>
            </a:r>
            <a:r>
              <a:rPr sz="2800" spc="-10" dirty="0">
                <a:latin typeface="Calibri"/>
                <a:cs typeface="Calibri"/>
              </a:rPr>
              <a:t>prevent</a:t>
            </a:r>
            <a:r>
              <a:rPr sz="2800" spc="-65" dirty="0">
                <a:latin typeface="Calibri"/>
                <a:cs typeface="Calibri"/>
              </a:rPr>
              <a:t> </a:t>
            </a:r>
            <a:r>
              <a:rPr sz="2800" spc="-10" dirty="0">
                <a:latin typeface="Calibri"/>
                <a:cs typeface="Calibri"/>
              </a:rPr>
              <a:t>stagnation.</a:t>
            </a:r>
            <a:endParaRPr sz="2800">
              <a:latin typeface="Calibri"/>
              <a:cs typeface="Calibri"/>
            </a:endParaRPr>
          </a:p>
        </p:txBody>
      </p:sp>
    </p:spTree>
    <p:extLst>
      <p:ext uri="{BB962C8B-B14F-4D97-AF65-F5344CB8AC3E}">
        <p14:creationId xmlns:p14="http://schemas.microsoft.com/office/powerpoint/2010/main" val="3832347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2195830">
              <a:lnSpc>
                <a:spcPct val="100000"/>
              </a:lnSpc>
              <a:spcBef>
                <a:spcPts val="95"/>
              </a:spcBef>
            </a:pPr>
            <a:r>
              <a:rPr sz="4300" dirty="0"/>
              <a:t>The</a:t>
            </a:r>
            <a:r>
              <a:rPr sz="4300" spc="-175" dirty="0"/>
              <a:t> </a:t>
            </a:r>
            <a:r>
              <a:rPr sz="4300" spc="-45" dirty="0"/>
              <a:t>problem</a:t>
            </a:r>
            <a:r>
              <a:rPr sz="4300" spc="-195" dirty="0"/>
              <a:t> </a:t>
            </a:r>
            <a:r>
              <a:rPr sz="4300" spc="-105" dirty="0"/>
              <a:t>We</a:t>
            </a:r>
            <a:r>
              <a:rPr sz="4300" spc="-140" dirty="0"/>
              <a:t> </a:t>
            </a:r>
            <a:r>
              <a:rPr sz="4300" spc="-10" dirty="0"/>
              <a:t>Found</a:t>
            </a:r>
            <a:endParaRPr sz="4300"/>
          </a:p>
        </p:txBody>
      </p:sp>
      <p:pic>
        <p:nvPicPr>
          <p:cNvPr id="3" name="object 3"/>
          <p:cNvPicPr/>
          <p:nvPr/>
        </p:nvPicPr>
        <p:blipFill>
          <a:blip r:embed="rId2" cstate="print"/>
          <a:stretch>
            <a:fillRect/>
          </a:stretch>
        </p:blipFill>
        <p:spPr>
          <a:xfrm>
            <a:off x="1025652" y="1419225"/>
            <a:ext cx="10789920" cy="5438773"/>
          </a:xfrm>
          <a:prstGeom prst="rect">
            <a:avLst/>
          </a:prstGeom>
        </p:spPr>
      </p:pic>
    </p:spTree>
    <p:extLst>
      <p:ext uri="{BB962C8B-B14F-4D97-AF65-F5344CB8AC3E}">
        <p14:creationId xmlns:p14="http://schemas.microsoft.com/office/powerpoint/2010/main" val="3973201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362076" y="225740"/>
            <a:ext cx="6572250" cy="689932"/>
          </a:xfrm>
          <a:prstGeom prst="rect">
            <a:avLst/>
          </a:prstGeom>
        </p:spPr>
        <p:txBody>
          <a:bodyPr vert="horz" wrap="square" lIns="0" tIns="12700" rIns="0" bIns="0" rtlCol="0">
            <a:spAutoFit/>
          </a:bodyPr>
          <a:lstStyle/>
          <a:p>
            <a:pPr marL="2834005">
              <a:lnSpc>
                <a:spcPct val="100000"/>
              </a:lnSpc>
              <a:spcBef>
                <a:spcPts val="100"/>
              </a:spcBef>
            </a:pPr>
            <a:r>
              <a:rPr dirty="0"/>
              <a:t>The</a:t>
            </a:r>
            <a:r>
              <a:rPr spc="-160" dirty="0"/>
              <a:t> </a:t>
            </a:r>
            <a:r>
              <a:rPr spc="-30" dirty="0"/>
              <a:t>Solution</a:t>
            </a:r>
          </a:p>
        </p:txBody>
      </p:sp>
      <p:pic>
        <p:nvPicPr>
          <p:cNvPr id="3" name="object 3"/>
          <p:cNvPicPr/>
          <p:nvPr/>
        </p:nvPicPr>
        <p:blipFill>
          <a:blip r:embed="rId2" cstate="print"/>
          <a:stretch>
            <a:fillRect/>
          </a:stretch>
        </p:blipFill>
        <p:spPr>
          <a:xfrm>
            <a:off x="690372" y="1000125"/>
            <a:ext cx="10770108" cy="5857871"/>
          </a:xfrm>
          <a:prstGeom prst="rect">
            <a:avLst/>
          </a:prstGeom>
        </p:spPr>
      </p:pic>
    </p:spTree>
    <p:extLst>
      <p:ext uri="{BB962C8B-B14F-4D97-AF65-F5344CB8AC3E}">
        <p14:creationId xmlns:p14="http://schemas.microsoft.com/office/powerpoint/2010/main" val="4061092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788" y="593395"/>
            <a:ext cx="9404723" cy="1400530"/>
          </a:xfrm>
        </p:spPr>
        <p:txBody>
          <a:bodyPr/>
          <a:lstStyle/>
          <a:p>
            <a:r>
              <a:rPr lang="en-US" sz="2800" b="1" dirty="0" smtClean="0">
                <a:solidFill>
                  <a:srgbClr val="00B0F0"/>
                </a:solidFill>
                <a:latin typeface="Times New Roman" panose="02020603050405020304" pitchFamily="18" charset="0"/>
                <a:cs typeface="Times New Roman" panose="02020603050405020304" pitchFamily="18" charset="0"/>
              </a:rPr>
              <a:t>2.1 CUT AND FILL</a:t>
            </a:r>
            <a:endParaRPr lang="en-US" sz="2800" b="1" dirty="0">
              <a:solidFill>
                <a:srgbClr val="00B0F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788" y="2095521"/>
            <a:ext cx="9749443" cy="20261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23" y="4837104"/>
            <a:ext cx="10058400" cy="2020896"/>
          </a:xfrm>
          <a:prstGeom prst="rect">
            <a:avLst/>
          </a:prstGeom>
        </p:spPr>
      </p:pic>
      <p:sp>
        <p:nvSpPr>
          <p:cNvPr id="8" name="Down Arrow 7"/>
          <p:cNvSpPr/>
          <p:nvPr/>
        </p:nvSpPr>
        <p:spPr>
          <a:xfrm>
            <a:off x="4870938" y="399018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0559868" y="2224941"/>
            <a:ext cx="1655769" cy="1487397"/>
          </a:xfrm>
          <a:prstGeom prst="rect">
            <a:avLst/>
          </a:prstGeom>
        </p:spPr>
      </p:pic>
    </p:spTree>
    <p:extLst>
      <p:ext uri="{BB962C8B-B14F-4D97-AF65-F5344CB8AC3E}">
        <p14:creationId xmlns:p14="http://schemas.microsoft.com/office/powerpoint/2010/main" val="211211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6146" y="593395"/>
            <a:ext cx="6049107" cy="1400530"/>
          </a:xfrm>
        </p:spPr>
        <p:txBody>
          <a:bodyPr/>
          <a:lstStyle/>
          <a:p>
            <a:r>
              <a:rPr lang="en-US" sz="3200" b="1" dirty="0" smtClean="0">
                <a:latin typeface="Times New Roman" panose="02020603050405020304" pitchFamily="18" charset="0"/>
                <a:cs typeface="Times New Roman" panose="02020603050405020304" pitchFamily="18" charset="0"/>
              </a:rPr>
              <a:t>Street 1 Balagsi to Bar uwax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South and North</a:t>
            </a:r>
            <a:endParaRPr lang="en-US" sz="32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99" y="2304885"/>
            <a:ext cx="10058400" cy="2072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499" y="4688245"/>
            <a:ext cx="10058400" cy="2068890"/>
          </a:xfrm>
          <a:prstGeom prst="rect">
            <a:avLst/>
          </a:prstGeom>
        </p:spPr>
      </p:pic>
      <p:sp>
        <p:nvSpPr>
          <p:cNvPr id="6" name="Rectangle 5"/>
          <p:cNvSpPr/>
          <p:nvPr/>
        </p:nvSpPr>
        <p:spPr>
          <a:xfrm>
            <a:off x="571499" y="1909924"/>
            <a:ext cx="6096000" cy="2862322"/>
          </a:xfrm>
          <a:prstGeom prst="rect">
            <a:avLst/>
          </a:prstGeom>
        </p:spPr>
        <p:txBody>
          <a:bodyPr>
            <a:spAutoFit/>
          </a:bodyPr>
          <a:lstStyle/>
          <a:p>
            <a:r>
              <a:rPr lang="en-US" dirty="0">
                <a:latin typeface="Times New Roman" panose="02020603050405020304" pitchFamily="18" charset="0"/>
                <a:ea typeface="Tahoma" panose="020B0604030504040204" pitchFamily="34" charset="0"/>
                <a:cs typeface="Times New Roman" panose="02020603050405020304" pitchFamily="18" charset="0"/>
              </a:rPr>
              <a:t>South</a:t>
            </a: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r>
              <a:rPr lang="en-US" dirty="0">
                <a:latin typeface="Times New Roman" panose="02020603050405020304" pitchFamily="18" charset="0"/>
                <a:ea typeface="Tahoma" panose="020B0604030504040204" pitchFamily="34" charset="0"/>
                <a:cs typeface="Times New Roman" panose="02020603050405020304" pitchFamily="18" charset="0"/>
              </a:rPr>
              <a:t>North</a:t>
            </a:r>
          </a:p>
        </p:txBody>
      </p:sp>
    </p:spTree>
    <p:extLst>
      <p:ext uri="{BB962C8B-B14F-4D97-AF65-F5344CB8AC3E}">
        <p14:creationId xmlns:p14="http://schemas.microsoft.com/office/powerpoint/2010/main" val="3658321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type="title"/>
          </p:nvPr>
        </p:nvSpPr>
        <p:spPr>
          <a:xfrm>
            <a:off x="2174631" y="783448"/>
            <a:ext cx="8761412" cy="706437"/>
          </a:xfrm>
        </p:spPr>
        <p:txBody>
          <a:bodyPr>
            <a:noAutofit/>
          </a:bodyPr>
          <a:lstStyle/>
          <a:p>
            <a:r>
              <a:rPr lang="en-US" sz="2800" b="1" dirty="0" smtClean="0">
                <a:solidFill>
                  <a:schemeClr val="bg1"/>
                </a:solidFill>
                <a:latin typeface="Times New Roman" panose="02020603050405020304" pitchFamily="18" charset="0"/>
                <a:cs typeface="Times New Roman" panose="02020603050405020304" pitchFamily="18" charset="0"/>
              </a:rPr>
              <a:t>Street 2 </a:t>
            </a:r>
            <a:r>
              <a:rPr lang="en-US" sz="2800" b="1" dirty="0" err="1" smtClean="0">
                <a:solidFill>
                  <a:schemeClr val="bg1"/>
                </a:solidFill>
                <a:latin typeface="Times New Roman" panose="02020603050405020304" pitchFamily="18" charset="0"/>
                <a:cs typeface="Times New Roman" panose="02020603050405020304" pitchFamily="18" charset="0"/>
              </a:rPr>
              <a:t>Balagsi</a:t>
            </a:r>
            <a:r>
              <a:rPr lang="en-US" sz="2800" b="1" dirty="0" smtClean="0">
                <a:solidFill>
                  <a:schemeClr val="bg1"/>
                </a:solidFill>
                <a:latin typeface="Times New Roman" panose="02020603050405020304" pitchFamily="18" charset="0"/>
                <a:cs typeface="Times New Roman" panose="02020603050405020304" pitchFamily="18" charset="0"/>
              </a:rPr>
              <a:t> to Bar </a:t>
            </a:r>
            <a:r>
              <a:rPr lang="en-US" sz="2800" b="1" dirty="0" err="1" smtClean="0">
                <a:solidFill>
                  <a:schemeClr val="bg1"/>
                </a:solidFill>
                <a:latin typeface="Times New Roman" panose="02020603050405020304" pitchFamily="18" charset="0"/>
                <a:cs typeface="Times New Roman" panose="02020603050405020304" pitchFamily="18" charset="0"/>
              </a:rPr>
              <a:t>uwax</a:t>
            </a:r>
            <a:r>
              <a:rPr lang="en-US" sz="2800" b="1" dirty="0" smtClean="0">
                <a:solidFill>
                  <a:schemeClr val="bg1"/>
                </a:solidFill>
                <a:latin typeface="Times New Roman" panose="02020603050405020304" pitchFamily="18" charset="0"/>
                <a:cs typeface="Times New Roman" panose="02020603050405020304" pitchFamily="18" charset="0"/>
              </a:rPr>
              <a:t> </a:t>
            </a:r>
            <a:br>
              <a:rPr lang="en-US" sz="2800" b="1" dirty="0" smtClean="0">
                <a:solidFill>
                  <a:schemeClr val="bg1"/>
                </a:solidFill>
                <a:latin typeface="Times New Roman" panose="02020603050405020304" pitchFamily="18" charset="0"/>
                <a:cs typeface="Times New Roman" panose="02020603050405020304" pitchFamily="18" charset="0"/>
              </a:rPr>
            </a:br>
            <a:r>
              <a:rPr lang="en-US" sz="2800" b="1" dirty="0" smtClean="0">
                <a:solidFill>
                  <a:schemeClr val="bg1"/>
                </a:solidFill>
                <a:latin typeface="Times New Roman" panose="02020603050405020304" pitchFamily="18" charset="0"/>
                <a:cs typeface="Times New Roman" panose="02020603050405020304" pitchFamily="18" charset="0"/>
              </a:rPr>
              <a:t>South and North </a:t>
            </a:r>
            <a:endParaRPr lang="en-US" sz="2800"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643" y="2304119"/>
            <a:ext cx="10058400" cy="201563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43" y="4650676"/>
            <a:ext cx="10058400" cy="2084232"/>
          </a:xfrm>
          <a:prstGeom prst="rect">
            <a:avLst/>
          </a:prstGeom>
        </p:spPr>
      </p:pic>
      <p:sp>
        <p:nvSpPr>
          <p:cNvPr id="11" name="Rectangle 10"/>
          <p:cNvSpPr/>
          <p:nvPr/>
        </p:nvSpPr>
        <p:spPr>
          <a:xfrm>
            <a:off x="630116" y="1880774"/>
            <a:ext cx="6096000" cy="2862322"/>
          </a:xfrm>
          <a:prstGeom prst="rect">
            <a:avLst/>
          </a:prstGeom>
        </p:spPr>
        <p:txBody>
          <a:bodyPr>
            <a:spAutoFit/>
          </a:bodyPr>
          <a:lstStyle/>
          <a:p>
            <a:r>
              <a:rPr lang="en-US" dirty="0" smtClean="0">
                <a:latin typeface="Times New Roman" panose="02020603050405020304" pitchFamily="18" charset="0"/>
                <a:ea typeface="Tahoma" panose="020B0604030504040204" pitchFamily="34" charset="0"/>
                <a:cs typeface="Times New Roman" panose="02020603050405020304" pitchFamily="18" charset="0"/>
              </a:rPr>
              <a:t>South</a:t>
            </a:r>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r>
              <a:rPr lang="en-US" dirty="0" smtClean="0">
                <a:latin typeface="Times New Roman" panose="02020603050405020304" pitchFamily="18" charset="0"/>
                <a:ea typeface="Tahoma" panose="020B0604030504040204" pitchFamily="34" charset="0"/>
                <a:cs typeface="Times New Roman" panose="02020603050405020304" pitchFamily="18" charset="0"/>
              </a:rPr>
              <a:t>North</a:t>
            </a:r>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79675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type="title"/>
          </p:nvPr>
        </p:nvSpPr>
        <p:spPr>
          <a:xfrm>
            <a:off x="1740877" y="756139"/>
            <a:ext cx="8825889" cy="724954"/>
          </a:xfrm>
        </p:spPr>
        <p:txBody>
          <a:bodyPr>
            <a:noAutofit/>
          </a:bodyPr>
          <a:lstStyle/>
          <a:p>
            <a:r>
              <a:rPr lang="en-US" sz="2800" b="1" dirty="0">
                <a:solidFill>
                  <a:schemeClr val="bg1"/>
                </a:solidFill>
                <a:latin typeface="Times New Roman" panose="02020603050405020304" pitchFamily="18" charset="0"/>
                <a:cs typeface="Times New Roman" panose="02020603050405020304" pitchFamily="18" charset="0"/>
              </a:rPr>
              <a:t>Street </a:t>
            </a:r>
            <a:r>
              <a:rPr lang="en-US" sz="2800" b="1" dirty="0" smtClean="0">
                <a:solidFill>
                  <a:schemeClr val="bg1"/>
                </a:solidFill>
                <a:latin typeface="Times New Roman" panose="02020603050405020304" pitchFamily="18" charset="0"/>
                <a:cs typeface="Times New Roman" panose="02020603050405020304" pitchFamily="18" charset="0"/>
              </a:rPr>
              <a:t>3 Balagsi </a:t>
            </a:r>
            <a:r>
              <a:rPr lang="en-US" sz="2800" b="1" dirty="0">
                <a:solidFill>
                  <a:schemeClr val="bg1"/>
                </a:solidFill>
                <a:latin typeface="Times New Roman" panose="02020603050405020304" pitchFamily="18" charset="0"/>
                <a:cs typeface="Times New Roman" panose="02020603050405020304" pitchFamily="18" charset="0"/>
              </a:rPr>
              <a:t>to Bar uwax </a:t>
            </a:r>
            <a:br>
              <a:rPr lang="en-US" sz="2800" b="1" dirty="0">
                <a:solidFill>
                  <a:schemeClr val="bg1"/>
                </a:solidFill>
                <a:latin typeface="Times New Roman" panose="02020603050405020304" pitchFamily="18" charset="0"/>
                <a:cs typeface="Times New Roman" panose="02020603050405020304" pitchFamily="18" charset="0"/>
              </a:rPr>
            </a:br>
            <a:r>
              <a:rPr lang="en-US" sz="2800" b="1" dirty="0" smtClean="0">
                <a:solidFill>
                  <a:schemeClr val="bg1"/>
                </a:solidFill>
                <a:latin typeface="Times New Roman" panose="02020603050405020304" pitchFamily="18" charset="0"/>
                <a:cs typeface="Times New Roman" panose="02020603050405020304" pitchFamily="18" charset="0"/>
              </a:rPr>
              <a:t>South and North </a:t>
            </a:r>
            <a:endParaRPr lang="en-US" sz="2800" b="1"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138" y="2385638"/>
            <a:ext cx="10058400" cy="2026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138" y="4654859"/>
            <a:ext cx="10058400" cy="2024870"/>
          </a:xfrm>
          <a:prstGeom prst="rect">
            <a:avLst/>
          </a:prstGeom>
        </p:spPr>
      </p:pic>
      <p:sp>
        <p:nvSpPr>
          <p:cNvPr id="4" name="Rectangle 3"/>
          <p:cNvSpPr/>
          <p:nvPr/>
        </p:nvSpPr>
        <p:spPr>
          <a:xfrm>
            <a:off x="550985" y="1903384"/>
            <a:ext cx="6096000" cy="2862322"/>
          </a:xfrm>
          <a:prstGeom prst="rect">
            <a:avLst/>
          </a:prstGeom>
        </p:spPr>
        <p:txBody>
          <a:bodyPr>
            <a:spAutoFit/>
          </a:bodyPr>
          <a:lstStyle/>
          <a:p>
            <a:r>
              <a:rPr lang="en-US" dirty="0">
                <a:latin typeface="Times New Roman" panose="02020603050405020304" pitchFamily="18" charset="0"/>
                <a:ea typeface="Tahoma" panose="020B0604030504040204" pitchFamily="34" charset="0"/>
                <a:cs typeface="Times New Roman" panose="02020603050405020304" pitchFamily="18" charset="0"/>
              </a:rPr>
              <a:t>South</a:t>
            </a: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r>
              <a:rPr lang="en-US" dirty="0">
                <a:latin typeface="Times New Roman" panose="02020603050405020304" pitchFamily="18" charset="0"/>
                <a:ea typeface="Tahoma" panose="020B0604030504040204" pitchFamily="34" charset="0"/>
                <a:cs typeface="Times New Roman" panose="02020603050405020304" pitchFamily="18" charset="0"/>
              </a:rPr>
              <a:t>North</a:t>
            </a:r>
          </a:p>
        </p:txBody>
      </p:sp>
    </p:spTree>
    <p:extLst>
      <p:ext uri="{BB962C8B-B14F-4D97-AF65-F5344CB8AC3E}">
        <p14:creationId xmlns:p14="http://schemas.microsoft.com/office/powerpoint/2010/main" val="3166058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366" y="2365666"/>
            <a:ext cx="10058400" cy="201563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366" y="4804643"/>
            <a:ext cx="10058400" cy="2024870"/>
          </a:xfrm>
          <a:prstGeom prst="rect">
            <a:avLst/>
          </a:prstGeom>
        </p:spPr>
      </p:pic>
      <p:sp>
        <p:nvSpPr>
          <p:cNvPr id="8" name="Rectangle 7"/>
          <p:cNvSpPr/>
          <p:nvPr/>
        </p:nvSpPr>
        <p:spPr>
          <a:xfrm>
            <a:off x="427892" y="1942321"/>
            <a:ext cx="6096000" cy="2862322"/>
          </a:xfrm>
          <a:prstGeom prst="rect">
            <a:avLst/>
          </a:prstGeom>
        </p:spPr>
        <p:txBody>
          <a:bodyPr>
            <a:spAutoFit/>
          </a:bodyPr>
          <a:lstStyle/>
          <a:p>
            <a:r>
              <a:rPr lang="en-US" dirty="0">
                <a:latin typeface="Times New Roman" panose="02020603050405020304" pitchFamily="18" charset="0"/>
                <a:ea typeface="Tahoma" panose="020B0604030504040204" pitchFamily="34" charset="0"/>
                <a:cs typeface="Times New Roman" panose="02020603050405020304" pitchFamily="18" charset="0"/>
              </a:rPr>
              <a:t>South</a:t>
            </a: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r>
              <a:rPr lang="en-US" dirty="0">
                <a:latin typeface="Times New Roman" panose="02020603050405020304" pitchFamily="18" charset="0"/>
                <a:ea typeface="Tahoma" panose="020B0604030504040204" pitchFamily="34" charset="0"/>
                <a:cs typeface="Times New Roman" panose="02020603050405020304" pitchFamily="18" charset="0"/>
              </a:rPr>
              <a:t>North</a:t>
            </a:r>
          </a:p>
        </p:txBody>
      </p:sp>
      <p:sp>
        <p:nvSpPr>
          <p:cNvPr id="10" name="Content Placeholder 2"/>
          <p:cNvSpPr>
            <a:spLocks noGrp="1"/>
          </p:cNvSpPr>
          <p:nvPr>
            <p:ph type="title"/>
          </p:nvPr>
        </p:nvSpPr>
        <p:spPr>
          <a:xfrm>
            <a:off x="1741488" y="755650"/>
            <a:ext cx="8824912" cy="725488"/>
          </a:xfrm>
        </p:spPr>
        <p:txBody>
          <a:bodyPr>
            <a:noAutofit/>
          </a:bodyPr>
          <a:lstStyle/>
          <a:p>
            <a:r>
              <a:rPr lang="en-US" sz="2800" b="1" dirty="0">
                <a:solidFill>
                  <a:schemeClr val="bg1"/>
                </a:solidFill>
                <a:latin typeface="Times New Roman" panose="02020603050405020304" pitchFamily="18" charset="0"/>
                <a:cs typeface="Times New Roman" panose="02020603050405020304" pitchFamily="18" charset="0"/>
              </a:rPr>
              <a:t>Street 4</a:t>
            </a:r>
            <a:r>
              <a:rPr lang="en-US" sz="2800" b="1" dirty="0" smtClean="0">
                <a:solidFill>
                  <a:schemeClr val="bg1"/>
                </a:solidFill>
                <a:latin typeface="Times New Roman" panose="02020603050405020304" pitchFamily="18" charset="0"/>
                <a:cs typeface="Times New Roman" panose="02020603050405020304" pitchFamily="18" charset="0"/>
              </a:rPr>
              <a:t> Balagsi </a:t>
            </a:r>
            <a:r>
              <a:rPr lang="en-US" sz="2800" b="1" dirty="0">
                <a:solidFill>
                  <a:schemeClr val="bg1"/>
                </a:solidFill>
                <a:latin typeface="Times New Roman" panose="02020603050405020304" pitchFamily="18" charset="0"/>
                <a:cs typeface="Times New Roman" panose="02020603050405020304" pitchFamily="18" charset="0"/>
              </a:rPr>
              <a:t>to Bar uwax </a:t>
            </a:r>
            <a:br>
              <a:rPr lang="en-US" sz="2800" b="1" dirty="0">
                <a:solidFill>
                  <a:schemeClr val="bg1"/>
                </a:solidFill>
                <a:latin typeface="Times New Roman" panose="02020603050405020304" pitchFamily="18" charset="0"/>
                <a:cs typeface="Times New Roman" panose="02020603050405020304" pitchFamily="18" charset="0"/>
              </a:rPr>
            </a:br>
            <a:r>
              <a:rPr lang="en-US" sz="2800" b="1" dirty="0" smtClean="0">
                <a:solidFill>
                  <a:schemeClr val="bg1"/>
                </a:solidFill>
                <a:latin typeface="Times New Roman" panose="02020603050405020304" pitchFamily="18" charset="0"/>
                <a:cs typeface="Times New Roman" panose="02020603050405020304" pitchFamily="18" charset="0"/>
              </a:rPr>
              <a:t>South </a:t>
            </a:r>
            <a:r>
              <a:rPr lang="en-US" sz="2800" b="1" dirty="0">
                <a:solidFill>
                  <a:schemeClr val="bg1"/>
                </a:solidFill>
                <a:latin typeface="Times New Roman" panose="02020603050405020304" pitchFamily="18" charset="0"/>
                <a:cs typeface="Times New Roman" panose="02020603050405020304" pitchFamily="18" charset="0"/>
              </a:rPr>
              <a:t>and </a:t>
            </a:r>
            <a:r>
              <a:rPr lang="en-US" sz="2800" b="1" dirty="0" smtClean="0">
                <a:solidFill>
                  <a:schemeClr val="bg1"/>
                </a:solidFill>
                <a:latin typeface="Times New Roman" panose="02020603050405020304" pitchFamily="18" charset="0"/>
                <a:cs typeface="Times New Roman" panose="02020603050405020304" pitchFamily="18" charset="0"/>
              </a:rPr>
              <a:t>North</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8827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type="title"/>
          </p:nvPr>
        </p:nvSpPr>
        <p:spPr/>
        <p:txBody>
          <a:bodyPr>
            <a:noAutofit/>
          </a:bodyPr>
          <a:lstStyle/>
          <a:p>
            <a:r>
              <a:rPr lang="en-US" sz="2800" b="1" dirty="0">
                <a:solidFill>
                  <a:schemeClr val="bg1"/>
                </a:solidFill>
                <a:latin typeface="Times New Roman" panose="02020603050405020304" pitchFamily="18" charset="0"/>
                <a:cs typeface="Times New Roman" panose="02020603050405020304" pitchFamily="18" charset="0"/>
              </a:rPr>
              <a:t>Street </a:t>
            </a:r>
            <a:r>
              <a:rPr lang="en-US" sz="2800" b="1" dirty="0" smtClean="0">
                <a:solidFill>
                  <a:schemeClr val="bg1"/>
                </a:solidFill>
                <a:latin typeface="Times New Roman" panose="02020603050405020304" pitchFamily="18" charset="0"/>
                <a:cs typeface="Times New Roman" panose="02020603050405020304" pitchFamily="18" charset="0"/>
              </a:rPr>
              <a:t>5 Balagsi </a:t>
            </a:r>
            <a:r>
              <a:rPr lang="en-US" sz="2800" b="1" dirty="0">
                <a:solidFill>
                  <a:schemeClr val="bg1"/>
                </a:solidFill>
                <a:latin typeface="Times New Roman" panose="02020603050405020304" pitchFamily="18" charset="0"/>
                <a:cs typeface="Times New Roman" panose="02020603050405020304" pitchFamily="18" charset="0"/>
              </a:rPr>
              <a:t>to Bar uwax </a:t>
            </a:r>
            <a:br>
              <a:rPr lang="en-US" sz="2800" b="1" dirty="0">
                <a:solidFill>
                  <a:schemeClr val="bg1"/>
                </a:solidFill>
                <a:latin typeface="Times New Roman" panose="02020603050405020304" pitchFamily="18" charset="0"/>
                <a:cs typeface="Times New Roman" panose="02020603050405020304" pitchFamily="18" charset="0"/>
              </a:rPr>
            </a:br>
            <a:r>
              <a:rPr lang="en-US" sz="2800" b="1" dirty="0" smtClean="0">
                <a:solidFill>
                  <a:schemeClr val="bg1"/>
                </a:solidFill>
                <a:latin typeface="Times New Roman" panose="02020603050405020304" pitchFamily="18" charset="0"/>
                <a:cs typeface="Times New Roman" panose="02020603050405020304" pitchFamily="18" charset="0"/>
              </a:rPr>
              <a:t>South </a:t>
            </a:r>
            <a:r>
              <a:rPr lang="en-US" sz="2800" b="1" dirty="0">
                <a:solidFill>
                  <a:schemeClr val="bg1"/>
                </a:solidFill>
                <a:latin typeface="Times New Roman" panose="02020603050405020304" pitchFamily="18" charset="0"/>
                <a:cs typeface="Times New Roman" panose="02020603050405020304" pitchFamily="18" charset="0"/>
              </a:rPr>
              <a:t>and </a:t>
            </a:r>
            <a:r>
              <a:rPr lang="en-US" sz="2800" b="1" dirty="0" smtClean="0">
                <a:solidFill>
                  <a:schemeClr val="bg1"/>
                </a:solidFill>
                <a:latin typeface="Times New Roman" panose="02020603050405020304" pitchFamily="18" charset="0"/>
                <a:cs typeface="Times New Roman" panose="02020603050405020304" pitchFamily="18" charset="0"/>
              </a:rPr>
              <a:t>North </a:t>
            </a:r>
            <a:endParaRPr lang="en-US" sz="2800"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476" y="2276666"/>
            <a:ext cx="10058400" cy="205246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76" y="4695485"/>
            <a:ext cx="10058400" cy="2065800"/>
          </a:xfrm>
          <a:prstGeom prst="rect">
            <a:avLst/>
          </a:prstGeom>
        </p:spPr>
      </p:pic>
      <p:sp>
        <p:nvSpPr>
          <p:cNvPr id="8" name="Rectangle 7"/>
          <p:cNvSpPr/>
          <p:nvPr/>
        </p:nvSpPr>
        <p:spPr>
          <a:xfrm>
            <a:off x="726831" y="1936690"/>
            <a:ext cx="6096000" cy="2862322"/>
          </a:xfrm>
          <a:prstGeom prst="rect">
            <a:avLst/>
          </a:prstGeom>
        </p:spPr>
        <p:txBody>
          <a:bodyPr>
            <a:spAutoFit/>
          </a:bodyPr>
          <a:lstStyle/>
          <a:p>
            <a:r>
              <a:rPr lang="en-US" dirty="0">
                <a:latin typeface="Times New Roman" panose="02020603050405020304" pitchFamily="18" charset="0"/>
                <a:ea typeface="Tahoma" panose="020B0604030504040204" pitchFamily="34" charset="0"/>
                <a:cs typeface="Times New Roman" panose="02020603050405020304" pitchFamily="18" charset="0"/>
              </a:rPr>
              <a:t>South</a:t>
            </a: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r>
              <a:rPr lang="en-US" dirty="0">
                <a:latin typeface="Times New Roman" panose="02020603050405020304" pitchFamily="18" charset="0"/>
                <a:ea typeface="Tahoma" panose="020B0604030504040204" pitchFamily="34" charset="0"/>
                <a:cs typeface="Times New Roman" panose="02020603050405020304" pitchFamily="18" charset="0"/>
              </a:rPr>
              <a:t>North</a:t>
            </a:r>
          </a:p>
        </p:txBody>
      </p:sp>
    </p:spTree>
    <p:extLst>
      <p:ext uri="{BB962C8B-B14F-4D97-AF65-F5344CB8AC3E}">
        <p14:creationId xmlns:p14="http://schemas.microsoft.com/office/powerpoint/2010/main" val="170436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Street </a:t>
            </a:r>
            <a:r>
              <a:rPr lang="en-US" b="1" dirty="0" smtClean="0">
                <a:solidFill>
                  <a:schemeClr val="bg1"/>
                </a:solidFill>
                <a:latin typeface="Times New Roman" panose="02020603050405020304" pitchFamily="18" charset="0"/>
                <a:cs typeface="Times New Roman" panose="02020603050405020304" pitchFamily="18" charset="0"/>
              </a:rPr>
              <a:t>6 </a:t>
            </a:r>
            <a:r>
              <a:rPr lang="en-US" b="1" dirty="0">
                <a:solidFill>
                  <a:schemeClr val="bg1"/>
                </a:solidFill>
                <a:latin typeface="Times New Roman" panose="02020603050405020304" pitchFamily="18" charset="0"/>
                <a:cs typeface="Times New Roman" panose="02020603050405020304" pitchFamily="18" charset="0"/>
              </a:rPr>
              <a:t>Balagsi to Bar uwax </a:t>
            </a:r>
            <a:br>
              <a:rPr lang="en-US" b="1" dirty="0">
                <a:solidFill>
                  <a:schemeClr val="bg1"/>
                </a:solidFill>
                <a:latin typeface="Times New Roman" panose="02020603050405020304" pitchFamily="18" charset="0"/>
                <a:cs typeface="Times New Roman" panose="02020603050405020304" pitchFamily="18" charset="0"/>
              </a:rPr>
            </a:br>
            <a:r>
              <a:rPr lang="en-US" b="1" dirty="0" smtClean="0">
                <a:solidFill>
                  <a:schemeClr val="bg1"/>
                </a:solidFill>
                <a:latin typeface="Times New Roman" panose="02020603050405020304" pitchFamily="18" charset="0"/>
                <a:cs typeface="Times New Roman" panose="02020603050405020304" pitchFamily="18" charset="0"/>
              </a:rPr>
              <a:t>South </a:t>
            </a:r>
            <a:r>
              <a:rPr lang="en-US" b="1" dirty="0">
                <a:solidFill>
                  <a:schemeClr val="bg1"/>
                </a:solidFill>
                <a:latin typeface="Times New Roman" panose="02020603050405020304" pitchFamily="18" charset="0"/>
                <a:cs typeface="Times New Roman" panose="02020603050405020304" pitchFamily="18" charset="0"/>
              </a:rPr>
              <a:t>and </a:t>
            </a:r>
            <a:r>
              <a:rPr lang="en-US" b="1" dirty="0" smtClean="0">
                <a:solidFill>
                  <a:schemeClr val="bg1"/>
                </a:solidFill>
                <a:latin typeface="Times New Roman" panose="02020603050405020304" pitchFamily="18" charset="0"/>
                <a:cs typeface="Times New Roman" panose="02020603050405020304" pitchFamily="18" charset="0"/>
              </a:rPr>
              <a:t>North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07" y="2381106"/>
            <a:ext cx="10058400" cy="203672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314" y="4829279"/>
            <a:ext cx="10058400" cy="1998489"/>
          </a:xfrm>
          <a:prstGeom prst="rect">
            <a:avLst/>
          </a:prstGeom>
        </p:spPr>
      </p:pic>
      <p:sp>
        <p:nvSpPr>
          <p:cNvPr id="6" name="Rectangle 5"/>
          <p:cNvSpPr/>
          <p:nvPr/>
        </p:nvSpPr>
        <p:spPr>
          <a:xfrm>
            <a:off x="647699" y="2106809"/>
            <a:ext cx="6096000" cy="2585323"/>
          </a:xfrm>
          <a:prstGeom prst="rect">
            <a:avLst/>
          </a:prstGeom>
        </p:spPr>
        <p:txBody>
          <a:bodyPr>
            <a:spAutoFit/>
          </a:bodyPr>
          <a:lstStyle/>
          <a:p>
            <a:r>
              <a:rPr lang="en-US" dirty="0">
                <a:latin typeface="Times New Roman" panose="02020603050405020304" pitchFamily="18" charset="0"/>
                <a:ea typeface="Tahoma" panose="020B0604030504040204" pitchFamily="34" charset="0"/>
                <a:cs typeface="Times New Roman" panose="02020603050405020304" pitchFamily="18" charset="0"/>
              </a:rPr>
              <a:t>South</a:t>
            </a: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r>
              <a:rPr lang="en-US" dirty="0" smtClean="0">
                <a:latin typeface="Times New Roman" panose="02020603050405020304" pitchFamily="18" charset="0"/>
                <a:ea typeface="Tahoma" panose="020B0604030504040204" pitchFamily="34" charset="0"/>
                <a:cs typeface="Times New Roman" panose="02020603050405020304" pitchFamily="18" charset="0"/>
              </a:rPr>
              <a:t>North</a:t>
            </a:r>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505638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Street </a:t>
            </a:r>
            <a:r>
              <a:rPr lang="en-US" b="1" dirty="0" smtClean="0">
                <a:solidFill>
                  <a:schemeClr val="bg1"/>
                </a:solidFill>
                <a:latin typeface="Times New Roman" panose="02020603050405020304" pitchFamily="18" charset="0"/>
                <a:cs typeface="Times New Roman" panose="02020603050405020304" pitchFamily="18" charset="0"/>
              </a:rPr>
              <a:t>7 </a:t>
            </a:r>
            <a:r>
              <a:rPr lang="en-US" b="1" dirty="0">
                <a:solidFill>
                  <a:schemeClr val="bg1"/>
                </a:solidFill>
                <a:latin typeface="Times New Roman" panose="02020603050405020304" pitchFamily="18" charset="0"/>
                <a:cs typeface="Times New Roman" panose="02020603050405020304" pitchFamily="18" charset="0"/>
              </a:rPr>
              <a:t>Balagsi to Bar uwax </a:t>
            </a:r>
            <a:br>
              <a:rPr lang="en-US" b="1" dirty="0">
                <a:solidFill>
                  <a:schemeClr val="bg1"/>
                </a:solidFill>
                <a:latin typeface="Times New Roman" panose="02020603050405020304" pitchFamily="18" charset="0"/>
                <a:cs typeface="Times New Roman" panose="02020603050405020304" pitchFamily="18" charset="0"/>
              </a:rPr>
            </a:br>
            <a:r>
              <a:rPr lang="en-US" b="1" dirty="0" smtClean="0">
                <a:solidFill>
                  <a:schemeClr val="bg1"/>
                </a:solidFill>
                <a:latin typeface="Times New Roman" panose="02020603050405020304" pitchFamily="18" charset="0"/>
                <a:cs typeface="Times New Roman" panose="02020603050405020304" pitchFamily="18" charset="0"/>
              </a:rPr>
              <a:t>Sough and North </a:t>
            </a:r>
            <a:endParaRPr lang="en-US" dirty="0"/>
          </a:p>
        </p:txBody>
      </p:sp>
      <p:sp>
        <p:nvSpPr>
          <p:cNvPr id="8" name="Content Placeholder 2"/>
          <p:cNvSpPr>
            <a:spLocks noGrp="1"/>
          </p:cNvSpPr>
          <p:nvPr>
            <p:ph idx="1"/>
          </p:nvPr>
        </p:nvSpPr>
        <p:spPr>
          <a:xfrm>
            <a:off x="583454" y="1961661"/>
            <a:ext cx="8825659" cy="3416300"/>
          </a:xfrm>
        </p:spPr>
        <p:txBody>
          <a:bodyPr>
            <a:normAutofit lnSpcReduction="10000"/>
          </a:bodyPr>
          <a:lstStyle/>
          <a:p>
            <a:r>
              <a:rPr lang="en-US" dirty="0">
                <a:latin typeface="Times New Roman" panose="02020603050405020304" pitchFamily="18" charset="0"/>
                <a:ea typeface="Tahoma" panose="020B0604030504040204" pitchFamily="34" charset="0"/>
                <a:cs typeface="Times New Roman" panose="02020603050405020304" pitchFamily="18" charset="0"/>
              </a:rPr>
              <a:t>South</a:t>
            </a: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endParaRPr lang="en-US" dirty="0">
              <a:latin typeface="Times New Roman" panose="02020603050405020304" pitchFamily="18" charset="0"/>
              <a:ea typeface="Tahoma" panose="020B0604030504040204" pitchFamily="34"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ea typeface="Tahoma" panose="020B0604030504040204" pitchFamily="34" charset="0"/>
                <a:cs typeface="Times New Roman" panose="02020603050405020304" pitchFamily="18" charset="0"/>
              </a:rPr>
              <a:t>North</a:t>
            </a:r>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438" y="2283269"/>
            <a:ext cx="10058400" cy="205003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438" y="4674007"/>
            <a:ext cx="10058400" cy="2051124"/>
          </a:xfrm>
          <a:prstGeom prst="rect">
            <a:avLst/>
          </a:prstGeom>
        </p:spPr>
      </p:pic>
    </p:spTree>
    <p:extLst>
      <p:ext uri="{BB962C8B-B14F-4D97-AF65-F5344CB8AC3E}">
        <p14:creationId xmlns:p14="http://schemas.microsoft.com/office/powerpoint/2010/main" val="2150132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Street of drainage system</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6822" y="2259622"/>
            <a:ext cx="4737455" cy="255432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60" y="4813952"/>
            <a:ext cx="10058400" cy="2015632"/>
          </a:xfrm>
          <a:prstGeom prst="rect">
            <a:avLst/>
          </a:prstGeom>
        </p:spPr>
      </p:pic>
    </p:spTree>
    <p:extLst>
      <p:ext uri="{BB962C8B-B14F-4D97-AF65-F5344CB8AC3E}">
        <p14:creationId xmlns:p14="http://schemas.microsoft.com/office/powerpoint/2010/main" val="3827083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Drainage system design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48285" y="2207846"/>
            <a:ext cx="8825659" cy="3416300"/>
          </a:xfrm>
        </p:spPr>
        <p:txBody>
          <a:bodyPr/>
          <a:lstStyle/>
          <a:p>
            <a:r>
              <a:rPr lang="en-US" dirty="0" smtClean="0"/>
              <a:t>Area : 35X55 = 1925m2</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180" y="3114815"/>
            <a:ext cx="2048161" cy="324847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265" y="2721870"/>
            <a:ext cx="3266789" cy="4034368"/>
          </a:xfrm>
          <a:prstGeom prst="rect">
            <a:avLst/>
          </a:prstGeom>
        </p:spPr>
      </p:pic>
      <p:sp>
        <p:nvSpPr>
          <p:cNvPr id="7" name="Right Arrow 6"/>
          <p:cNvSpPr/>
          <p:nvPr/>
        </p:nvSpPr>
        <p:spPr>
          <a:xfrm>
            <a:off x="2816236" y="4492869"/>
            <a:ext cx="973249" cy="4835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8108" y="477074"/>
            <a:ext cx="2133600" cy="2143125"/>
          </a:xfrm>
          <a:prstGeom prst="rect">
            <a:avLst/>
          </a:prstGeom>
        </p:spPr>
      </p:pic>
    </p:spTree>
    <p:extLst>
      <p:ext uri="{BB962C8B-B14F-4D97-AF65-F5344CB8AC3E}">
        <p14:creationId xmlns:p14="http://schemas.microsoft.com/office/powerpoint/2010/main" val="3449402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37794" y="871549"/>
            <a:ext cx="5941695" cy="452120"/>
          </a:xfrm>
          <a:prstGeom prst="rect">
            <a:avLst/>
          </a:prstGeom>
        </p:spPr>
        <p:txBody>
          <a:bodyPr vert="horz" wrap="square" lIns="0" tIns="12065" rIns="0" bIns="0" rtlCol="0">
            <a:spAutoFit/>
          </a:bodyPr>
          <a:lstStyle/>
          <a:p>
            <a:pPr marL="240029" indent="-227329">
              <a:lnSpc>
                <a:spcPct val="100000"/>
              </a:lnSpc>
              <a:spcBef>
                <a:spcPts val="95"/>
              </a:spcBef>
              <a:buFont typeface="Arial MT"/>
              <a:buChar char="•"/>
              <a:tabLst>
                <a:tab pos="240029" algn="l"/>
              </a:tabLst>
            </a:pPr>
            <a:r>
              <a:rPr sz="2800" b="1" dirty="0">
                <a:solidFill>
                  <a:srgbClr val="00AFEF"/>
                </a:solidFill>
                <a:latin typeface="Calibri"/>
                <a:cs typeface="Calibri"/>
              </a:rPr>
              <a:t>The</a:t>
            </a:r>
            <a:r>
              <a:rPr sz="2800" b="1" spc="-50" dirty="0">
                <a:solidFill>
                  <a:srgbClr val="00AFEF"/>
                </a:solidFill>
                <a:latin typeface="Calibri"/>
                <a:cs typeface="Calibri"/>
              </a:rPr>
              <a:t> </a:t>
            </a:r>
            <a:r>
              <a:rPr sz="2800" b="1" dirty="0">
                <a:solidFill>
                  <a:srgbClr val="00AFEF"/>
                </a:solidFill>
                <a:latin typeface="Calibri"/>
                <a:cs typeface="Calibri"/>
              </a:rPr>
              <a:t>Following</a:t>
            </a:r>
            <a:r>
              <a:rPr sz="2800" b="1" spc="-35" dirty="0">
                <a:solidFill>
                  <a:srgbClr val="00AFEF"/>
                </a:solidFill>
                <a:latin typeface="Calibri"/>
                <a:cs typeface="Calibri"/>
              </a:rPr>
              <a:t> </a:t>
            </a:r>
            <a:r>
              <a:rPr sz="2800" b="1" dirty="0">
                <a:solidFill>
                  <a:srgbClr val="00AFEF"/>
                </a:solidFill>
                <a:latin typeface="Calibri"/>
                <a:cs typeface="Calibri"/>
              </a:rPr>
              <a:t>is</a:t>
            </a:r>
            <a:r>
              <a:rPr sz="2800" b="1" spc="-55" dirty="0">
                <a:solidFill>
                  <a:srgbClr val="00AFEF"/>
                </a:solidFill>
                <a:latin typeface="Calibri"/>
                <a:cs typeface="Calibri"/>
              </a:rPr>
              <a:t> </a:t>
            </a:r>
            <a:r>
              <a:rPr sz="2800" b="1" dirty="0">
                <a:solidFill>
                  <a:srgbClr val="00AFEF"/>
                </a:solidFill>
                <a:latin typeface="Calibri"/>
                <a:cs typeface="Calibri"/>
              </a:rPr>
              <a:t>the</a:t>
            </a:r>
            <a:r>
              <a:rPr sz="2800" b="1" spc="-45" dirty="0">
                <a:solidFill>
                  <a:srgbClr val="00AFEF"/>
                </a:solidFill>
                <a:latin typeface="Calibri"/>
                <a:cs typeface="Calibri"/>
              </a:rPr>
              <a:t> </a:t>
            </a:r>
            <a:r>
              <a:rPr sz="2800" b="1" dirty="0">
                <a:solidFill>
                  <a:srgbClr val="00AFEF"/>
                </a:solidFill>
                <a:latin typeface="Calibri"/>
                <a:cs typeface="Calibri"/>
              </a:rPr>
              <a:t>Formula</a:t>
            </a:r>
            <a:r>
              <a:rPr sz="2800" b="1" spc="-45" dirty="0">
                <a:solidFill>
                  <a:srgbClr val="00AFEF"/>
                </a:solidFill>
                <a:latin typeface="Calibri"/>
                <a:cs typeface="Calibri"/>
              </a:rPr>
              <a:t> </a:t>
            </a:r>
            <a:r>
              <a:rPr sz="2800" b="1" dirty="0">
                <a:solidFill>
                  <a:srgbClr val="00AFEF"/>
                </a:solidFill>
                <a:latin typeface="Calibri"/>
                <a:cs typeface="Calibri"/>
              </a:rPr>
              <a:t>we</a:t>
            </a:r>
            <a:r>
              <a:rPr sz="2800" b="1" spc="-40" dirty="0">
                <a:solidFill>
                  <a:srgbClr val="00AFEF"/>
                </a:solidFill>
                <a:latin typeface="Calibri"/>
                <a:cs typeface="Calibri"/>
              </a:rPr>
              <a:t> </a:t>
            </a:r>
            <a:r>
              <a:rPr sz="2800" b="1" spc="-10" dirty="0">
                <a:solidFill>
                  <a:srgbClr val="00AFEF"/>
                </a:solidFill>
                <a:latin typeface="Calibri"/>
                <a:cs typeface="Calibri"/>
              </a:rPr>
              <a:t>Used:</a:t>
            </a:r>
            <a:endParaRPr sz="2800">
              <a:latin typeface="Calibri"/>
              <a:cs typeface="Calibri"/>
            </a:endParaRPr>
          </a:p>
        </p:txBody>
      </p:sp>
      <p:pic>
        <p:nvPicPr>
          <p:cNvPr id="3" name="object 3"/>
          <p:cNvPicPr/>
          <p:nvPr/>
        </p:nvPicPr>
        <p:blipFill>
          <a:blip r:embed="rId2" cstate="print"/>
          <a:stretch>
            <a:fillRect/>
          </a:stretch>
        </p:blipFill>
        <p:spPr>
          <a:xfrm>
            <a:off x="646567" y="1564407"/>
            <a:ext cx="5881512" cy="1824968"/>
          </a:xfrm>
          <a:prstGeom prst="rect">
            <a:avLst/>
          </a:prstGeom>
        </p:spPr>
      </p:pic>
      <p:pic>
        <p:nvPicPr>
          <p:cNvPr id="4" name="object 4"/>
          <p:cNvPicPr/>
          <p:nvPr/>
        </p:nvPicPr>
        <p:blipFill>
          <a:blip r:embed="rId3" cstate="print"/>
          <a:stretch>
            <a:fillRect/>
          </a:stretch>
        </p:blipFill>
        <p:spPr>
          <a:xfrm>
            <a:off x="589787" y="3768852"/>
            <a:ext cx="6481571" cy="2185416"/>
          </a:xfrm>
          <a:prstGeom prst="rect">
            <a:avLst/>
          </a:prstGeom>
        </p:spPr>
      </p:pic>
    </p:spTree>
    <p:extLst>
      <p:ext uri="{BB962C8B-B14F-4D97-AF65-F5344CB8AC3E}">
        <p14:creationId xmlns:p14="http://schemas.microsoft.com/office/powerpoint/2010/main" val="494546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263646" y="353949"/>
            <a:ext cx="2442210" cy="696595"/>
          </a:xfrm>
          <a:prstGeom prst="rect">
            <a:avLst/>
          </a:prstGeom>
        </p:spPr>
        <p:txBody>
          <a:bodyPr vert="horz" wrap="square" lIns="0" tIns="12700" rIns="0" bIns="0" rtlCol="0">
            <a:spAutoFit/>
          </a:bodyPr>
          <a:lstStyle/>
          <a:p>
            <a:pPr marL="12700">
              <a:lnSpc>
                <a:spcPct val="100000"/>
              </a:lnSpc>
              <a:spcBef>
                <a:spcPts val="100"/>
              </a:spcBef>
            </a:pPr>
            <a:r>
              <a:rPr spc="-35" dirty="0">
                <a:solidFill>
                  <a:srgbClr val="000000"/>
                </a:solidFill>
              </a:rPr>
              <a:t>Conclusion</a:t>
            </a:r>
          </a:p>
        </p:txBody>
      </p:sp>
      <p:sp>
        <p:nvSpPr>
          <p:cNvPr id="3" name="object 3"/>
          <p:cNvSpPr txBox="1">
            <a:spLocks noGrp="1"/>
          </p:cNvSpPr>
          <p:nvPr>
            <p:ph idx="1"/>
          </p:nvPr>
        </p:nvSpPr>
        <p:spPr>
          <a:prstGeom prst="rect">
            <a:avLst/>
          </a:prstGeom>
        </p:spPr>
        <p:txBody>
          <a:bodyPr vert="horz" wrap="square" lIns="0" tIns="97790" rIns="0" bIns="0" rtlCol="0">
            <a:spAutoFit/>
          </a:bodyPr>
          <a:lstStyle/>
          <a:p>
            <a:pPr marL="240665" indent="-227965">
              <a:lnSpc>
                <a:spcPct val="100000"/>
              </a:lnSpc>
              <a:spcBef>
                <a:spcPts val="770"/>
              </a:spcBef>
              <a:buFont typeface="Arial MT"/>
              <a:buChar char="•"/>
              <a:tabLst>
                <a:tab pos="240665" algn="l"/>
              </a:tabLst>
            </a:pPr>
            <a:r>
              <a:rPr dirty="0"/>
              <a:t>The</a:t>
            </a:r>
            <a:r>
              <a:rPr spc="-80" dirty="0"/>
              <a:t> </a:t>
            </a:r>
            <a:r>
              <a:rPr dirty="0"/>
              <a:t>Highest</a:t>
            </a:r>
            <a:r>
              <a:rPr spc="-60" dirty="0"/>
              <a:t> </a:t>
            </a:r>
            <a:r>
              <a:rPr dirty="0"/>
              <a:t>Point</a:t>
            </a:r>
            <a:r>
              <a:rPr spc="-50" dirty="0"/>
              <a:t> </a:t>
            </a:r>
            <a:r>
              <a:rPr dirty="0"/>
              <a:t>H</a:t>
            </a:r>
            <a:r>
              <a:rPr spc="-75" dirty="0"/>
              <a:t> </a:t>
            </a:r>
            <a:r>
              <a:rPr dirty="0"/>
              <a:t>is</a:t>
            </a:r>
            <a:r>
              <a:rPr spc="-80" dirty="0"/>
              <a:t> </a:t>
            </a:r>
            <a:r>
              <a:rPr dirty="0"/>
              <a:t>100.755</a:t>
            </a:r>
            <a:r>
              <a:rPr spc="-30" dirty="0"/>
              <a:t> </a:t>
            </a:r>
            <a:r>
              <a:rPr dirty="0"/>
              <a:t>and</a:t>
            </a:r>
            <a:r>
              <a:rPr spc="-60" dirty="0"/>
              <a:t> </a:t>
            </a:r>
            <a:r>
              <a:rPr spc="-25" dirty="0"/>
              <a:t>the</a:t>
            </a:r>
          </a:p>
          <a:p>
            <a:pPr marL="240665" indent="-227965">
              <a:lnSpc>
                <a:spcPct val="100000"/>
              </a:lnSpc>
              <a:spcBef>
                <a:spcPts val="675"/>
              </a:spcBef>
              <a:buFont typeface="Arial MT"/>
              <a:buChar char="•"/>
              <a:tabLst>
                <a:tab pos="240665" algn="l"/>
              </a:tabLst>
            </a:pPr>
            <a:r>
              <a:rPr spc="-10" dirty="0"/>
              <a:t>Lowest</a:t>
            </a:r>
            <a:r>
              <a:rPr spc="-80" dirty="0"/>
              <a:t> </a:t>
            </a:r>
            <a:r>
              <a:rPr dirty="0"/>
              <a:t>Point</a:t>
            </a:r>
            <a:r>
              <a:rPr spc="-40" dirty="0"/>
              <a:t> </a:t>
            </a:r>
            <a:r>
              <a:rPr dirty="0"/>
              <a:t>L</a:t>
            </a:r>
            <a:r>
              <a:rPr spc="-75" dirty="0"/>
              <a:t> </a:t>
            </a:r>
            <a:r>
              <a:rPr dirty="0"/>
              <a:t>is</a:t>
            </a:r>
            <a:r>
              <a:rPr spc="-65" dirty="0"/>
              <a:t> </a:t>
            </a:r>
            <a:r>
              <a:rPr spc="-25" dirty="0"/>
              <a:t>100</a:t>
            </a:r>
          </a:p>
          <a:p>
            <a:pPr marL="239395" marR="5080" indent="-227329">
              <a:lnSpc>
                <a:spcPts val="3030"/>
              </a:lnSpc>
              <a:spcBef>
                <a:spcPts val="1035"/>
              </a:spcBef>
              <a:buFont typeface="Arial MT"/>
              <a:buChar char="•"/>
              <a:tabLst>
                <a:tab pos="241300" algn="l"/>
              </a:tabLst>
            </a:pPr>
            <a:r>
              <a:rPr dirty="0"/>
              <a:t>And</a:t>
            </a:r>
            <a:r>
              <a:rPr spc="-50" dirty="0"/>
              <a:t> </a:t>
            </a:r>
            <a:r>
              <a:rPr dirty="0"/>
              <a:t>the</a:t>
            </a:r>
            <a:r>
              <a:rPr spc="-55" dirty="0"/>
              <a:t> </a:t>
            </a:r>
            <a:r>
              <a:rPr dirty="0"/>
              <a:t>Drainage</a:t>
            </a:r>
            <a:r>
              <a:rPr spc="-50" dirty="0"/>
              <a:t> </a:t>
            </a:r>
            <a:r>
              <a:rPr dirty="0"/>
              <a:t>Follow</a:t>
            </a:r>
            <a:r>
              <a:rPr spc="-60" dirty="0"/>
              <a:t> </a:t>
            </a:r>
            <a:r>
              <a:rPr dirty="0"/>
              <a:t>direction</a:t>
            </a:r>
            <a:r>
              <a:rPr spc="-45" dirty="0"/>
              <a:t> </a:t>
            </a:r>
            <a:r>
              <a:rPr dirty="0"/>
              <a:t>is</a:t>
            </a:r>
            <a:r>
              <a:rPr spc="-60" dirty="0"/>
              <a:t> </a:t>
            </a:r>
            <a:r>
              <a:rPr dirty="0"/>
              <a:t>East</a:t>
            </a:r>
            <a:r>
              <a:rPr spc="-60" dirty="0"/>
              <a:t> </a:t>
            </a:r>
            <a:r>
              <a:rPr dirty="0"/>
              <a:t>Side</a:t>
            </a:r>
            <a:r>
              <a:rPr spc="-45" dirty="0"/>
              <a:t> </a:t>
            </a:r>
            <a:r>
              <a:rPr dirty="0"/>
              <a:t>or</a:t>
            </a:r>
            <a:r>
              <a:rPr spc="-55" dirty="0"/>
              <a:t> </a:t>
            </a:r>
            <a:r>
              <a:rPr dirty="0"/>
              <a:t>Bar</a:t>
            </a:r>
            <a:r>
              <a:rPr spc="-35" dirty="0"/>
              <a:t> </a:t>
            </a:r>
            <a:r>
              <a:rPr dirty="0"/>
              <a:t>Ubah</a:t>
            </a:r>
            <a:r>
              <a:rPr spc="-35" dirty="0"/>
              <a:t> </a:t>
            </a:r>
            <a:r>
              <a:rPr spc="-20" dirty="0"/>
              <a:t>side 	</a:t>
            </a:r>
            <a:r>
              <a:rPr dirty="0"/>
              <a:t>due</a:t>
            </a:r>
            <a:r>
              <a:rPr spc="-30" dirty="0"/>
              <a:t> </a:t>
            </a:r>
            <a:r>
              <a:rPr dirty="0"/>
              <a:t>to</a:t>
            </a:r>
            <a:r>
              <a:rPr spc="-50" dirty="0"/>
              <a:t> </a:t>
            </a:r>
            <a:r>
              <a:rPr dirty="0"/>
              <a:t>the</a:t>
            </a:r>
            <a:r>
              <a:rPr spc="-30" dirty="0"/>
              <a:t> </a:t>
            </a:r>
            <a:r>
              <a:rPr spc="-20" dirty="0"/>
              <a:t>topography</a:t>
            </a:r>
            <a:r>
              <a:rPr spc="-30" dirty="0"/>
              <a:t> </a:t>
            </a:r>
            <a:r>
              <a:rPr dirty="0"/>
              <a:t>of</a:t>
            </a:r>
            <a:r>
              <a:rPr spc="-50" dirty="0"/>
              <a:t> </a:t>
            </a:r>
            <a:r>
              <a:rPr dirty="0"/>
              <a:t>the</a:t>
            </a:r>
            <a:r>
              <a:rPr spc="-30" dirty="0"/>
              <a:t> </a:t>
            </a:r>
            <a:r>
              <a:rPr spc="-10" dirty="0"/>
              <a:t>land.</a:t>
            </a:r>
          </a:p>
        </p:txBody>
      </p:sp>
    </p:spTree>
    <p:extLst>
      <p:ext uri="{BB962C8B-B14F-4D97-AF65-F5344CB8AC3E}">
        <p14:creationId xmlns:p14="http://schemas.microsoft.com/office/powerpoint/2010/main" val="1349375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385" y="193309"/>
            <a:ext cx="9074888" cy="1063991"/>
          </a:xfrm>
        </p:spPr>
        <p:txBody>
          <a:bodyPr>
            <a:normAutofit/>
          </a:bodyPr>
          <a:lstStyle/>
          <a:p>
            <a:r>
              <a:rPr lang="en-US" sz="2800" b="1" dirty="0" smtClean="0">
                <a:solidFill>
                  <a:srgbClr val="00B0F0"/>
                </a:solidFill>
                <a:latin typeface="Times New Roman" panose="02020603050405020304" pitchFamily="18" charset="0"/>
                <a:cs typeface="Times New Roman" panose="02020603050405020304" pitchFamily="18" charset="0"/>
              </a:rPr>
              <a:t>3.0 -Road </a:t>
            </a:r>
            <a:r>
              <a:rPr lang="en-US" sz="2800" b="1" dirty="0">
                <a:solidFill>
                  <a:srgbClr val="00B0F0"/>
                </a:solidFill>
                <a:latin typeface="Times New Roman" panose="02020603050405020304" pitchFamily="18" charset="0"/>
                <a:cs typeface="Times New Roman" panose="02020603050405020304" pitchFamily="18" charset="0"/>
              </a:rPr>
              <a:t>reconstruction layout sketch</a:t>
            </a:r>
          </a:p>
        </p:txBody>
      </p:sp>
      <p:sp>
        <p:nvSpPr>
          <p:cNvPr id="3" name="Content Placeholder 2"/>
          <p:cNvSpPr>
            <a:spLocks noGrp="1"/>
          </p:cNvSpPr>
          <p:nvPr>
            <p:ph idx="1"/>
          </p:nvPr>
        </p:nvSpPr>
        <p:spPr>
          <a:xfrm>
            <a:off x="413240" y="1133475"/>
            <a:ext cx="11607310" cy="3788019"/>
          </a:xfrm>
        </p:spPr>
        <p:txBody>
          <a:bodyPr>
            <a:normAutofit/>
          </a:bodyPr>
          <a:lstStyle/>
          <a:p>
            <a:pPr algn="just">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Total Width: 30m (15m from the centerline to each side</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Carriageway: Two lanes, each approximately 3.5m wide</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Road </a:t>
            </a:r>
            <a:r>
              <a:rPr lang="en-US" sz="2400" dirty="0">
                <a:latin typeface="Times New Roman" panose="02020603050405020304" pitchFamily="18" charset="0"/>
                <a:cs typeface="Times New Roman" panose="02020603050405020304" pitchFamily="18" charset="0"/>
              </a:rPr>
              <a:t>Shoulders: Providing lateral support and safety</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Side </a:t>
            </a:r>
            <a:r>
              <a:rPr lang="en-US" sz="2400" dirty="0">
                <a:latin typeface="Times New Roman" panose="02020603050405020304" pitchFamily="18" charset="0"/>
                <a:cs typeface="Times New Roman" panose="02020603050405020304" pitchFamily="18" charset="0"/>
              </a:rPr>
              <a:t>Drains: Positioned along the edges to collect runoff</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Outlet </a:t>
            </a:r>
            <a:r>
              <a:rPr lang="en-US" sz="2400" dirty="0">
                <a:latin typeface="Times New Roman" panose="02020603050405020304" pitchFamily="18" charset="0"/>
                <a:cs typeface="Times New Roman" panose="02020603050405020304" pitchFamily="18" charset="0"/>
              </a:rPr>
              <a:t>Points: Connected to low-lying discharge </a:t>
            </a:r>
            <a:r>
              <a:rPr lang="en-US" sz="2400" dirty="0" smtClean="0">
                <a:latin typeface="Times New Roman" panose="02020603050405020304" pitchFamily="18" charset="0"/>
                <a:cs typeface="Times New Roman" panose="02020603050405020304" pitchFamily="18" charset="0"/>
              </a:rPr>
              <a:t>areas. Flood </a:t>
            </a:r>
            <a:r>
              <a:rPr lang="en-US" sz="2400" dirty="0">
                <a:latin typeface="Times New Roman" panose="02020603050405020304" pitchFamily="18" charset="0"/>
                <a:cs typeface="Times New Roman" panose="02020603050405020304" pitchFamily="18" charset="0"/>
              </a:rPr>
              <a:t>Prevention Mechanism: </a:t>
            </a:r>
            <a:endParaRPr lang="en-US" sz="24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road features a slight slope (cross-fall) of 2–3%, ensuring water flows from the center toward the edges. </a:t>
            </a:r>
            <a:endParaRPr lang="en-US" sz="24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Runoff is channeled directly into the drainage network to prevent accumulation</a:t>
            </a:r>
            <a:r>
              <a:rPr lang="en-US" sz="1600" dirty="0">
                <a:latin typeface="Times New Roman" panose="02020603050405020304" pitchFamily="18" charset="0"/>
                <a:cs typeface="Times New Roman" panose="02020603050405020304" pitchFamily="18" charset="0"/>
              </a:rPr>
              <a:t>.</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85" y="4794615"/>
            <a:ext cx="4239217" cy="1752845"/>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5289" y="4752089"/>
            <a:ext cx="5749316" cy="1995549"/>
          </a:xfrm>
          <a:prstGeom prst="rect">
            <a:avLst/>
          </a:prstGeom>
        </p:spPr>
      </p:pic>
    </p:spTree>
    <p:extLst>
      <p:ext uri="{BB962C8B-B14F-4D97-AF65-F5344CB8AC3E}">
        <p14:creationId xmlns:p14="http://schemas.microsoft.com/office/powerpoint/2010/main" val="3514371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323851"/>
            <a:ext cx="9404723" cy="809624"/>
          </a:xfrm>
        </p:spPr>
        <p:txBody>
          <a:bodyPr/>
          <a:lstStyle/>
          <a:p>
            <a:r>
              <a:rPr lang="en-US" sz="2800" b="1" dirty="0" smtClean="0">
                <a:solidFill>
                  <a:srgbClr val="00B0F0"/>
                </a:solidFill>
                <a:latin typeface="Times New Roman" panose="02020603050405020304" pitchFamily="18" charset="0"/>
                <a:cs typeface="Times New Roman" panose="02020603050405020304" pitchFamily="18" charset="0"/>
              </a:rPr>
              <a:t>3.1 - Drainage </a:t>
            </a:r>
            <a:r>
              <a:rPr lang="en-US" sz="2800" b="1" dirty="0">
                <a:solidFill>
                  <a:srgbClr val="00B0F0"/>
                </a:solidFill>
                <a:latin typeface="Times New Roman" panose="02020603050405020304" pitchFamily="18" charset="0"/>
                <a:cs typeface="Times New Roman" panose="02020603050405020304" pitchFamily="18" charset="0"/>
              </a:rPr>
              <a:t>system concept diagram</a:t>
            </a:r>
          </a:p>
        </p:txBody>
      </p:sp>
      <p:sp>
        <p:nvSpPr>
          <p:cNvPr id="3" name="Content Placeholder 2"/>
          <p:cNvSpPr>
            <a:spLocks noGrp="1"/>
          </p:cNvSpPr>
          <p:nvPr>
            <p:ph idx="1"/>
          </p:nvPr>
        </p:nvSpPr>
        <p:spPr>
          <a:xfrm>
            <a:off x="513115" y="1133475"/>
            <a:ext cx="11288360" cy="2981325"/>
          </a:xfrm>
        </p:spPr>
        <p:txBody>
          <a:bodyPr>
            <a:normAutofit lnSpcReduction="10000"/>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Side Drains: Open channels for surface water</a:t>
            </a:r>
            <a:r>
              <a:rPr lang="en-US" sz="2400"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Culverts: Transverse pipes allowing water to cross under the road. </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Underground </a:t>
            </a:r>
            <a:r>
              <a:rPr lang="en-US" sz="2400" dirty="0">
                <a:latin typeface="Times New Roman" panose="02020603050405020304" pitchFamily="18" charset="0"/>
                <a:cs typeface="Times New Roman" panose="02020603050405020304" pitchFamily="18" charset="0"/>
              </a:rPr>
              <a:t>Perforated Pipes: For subsurface drainage and groundwater control.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Outlet Channel: The final discharge point.</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Operational Flow:</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Rainfall </a:t>
            </a:r>
            <a:r>
              <a:rPr lang="en-US" sz="2400" dirty="0">
                <a:latin typeface="Times New Roman" panose="02020603050405020304" pitchFamily="18" charset="0"/>
                <a:cs typeface="Times New Roman" panose="02020603050405020304" pitchFamily="18" charset="0"/>
              </a:rPr>
              <a:t>→ Road Surface → Side Drains → Culverts → Discharge into low-lying areas or reservoirs</a:t>
            </a:r>
            <a:r>
              <a:rPr lang="en-US" sz="1600" dirty="0">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4314093"/>
            <a:ext cx="6320936" cy="24090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4121" y="4314093"/>
            <a:ext cx="5289306" cy="2633296"/>
          </a:xfrm>
          <a:prstGeom prst="rect">
            <a:avLst/>
          </a:prstGeom>
        </p:spPr>
      </p:pic>
    </p:spTree>
    <p:extLst>
      <p:ext uri="{BB962C8B-B14F-4D97-AF65-F5344CB8AC3E}">
        <p14:creationId xmlns:p14="http://schemas.microsoft.com/office/powerpoint/2010/main" val="2718698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501"/>
            <a:ext cx="10515600" cy="633048"/>
          </a:xfrm>
        </p:spPr>
        <p:txBody>
          <a:bodyPr/>
          <a:lstStyle/>
          <a:p>
            <a:r>
              <a:rPr lang="en-US" sz="2400" b="1" dirty="0" smtClean="0">
                <a:solidFill>
                  <a:srgbClr val="00B0F0"/>
                </a:solidFill>
                <a:latin typeface="Times New Roman" panose="02020603050405020304" pitchFamily="18" charset="0"/>
                <a:cs typeface="Times New Roman" panose="02020603050405020304" pitchFamily="18" charset="0"/>
              </a:rPr>
              <a:t>3.2 Road </a:t>
            </a:r>
            <a:r>
              <a:rPr lang="en-US" sz="2400" b="1" dirty="0">
                <a:solidFill>
                  <a:srgbClr val="00B0F0"/>
                </a:solidFill>
                <a:latin typeface="Times New Roman" panose="02020603050405020304" pitchFamily="18" charset="0"/>
                <a:cs typeface="Times New Roman" panose="02020603050405020304" pitchFamily="18" charset="0"/>
              </a:rPr>
              <a:t>cross-section drawing</a:t>
            </a:r>
          </a:p>
        </p:txBody>
      </p:sp>
      <p:sp>
        <p:nvSpPr>
          <p:cNvPr id="3" name="Content Placeholder 2"/>
          <p:cNvSpPr>
            <a:spLocks noGrp="1"/>
          </p:cNvSpPr>
          <p:nvPr>
            <p:ph idx="1"/>
          </p:nvPr>
        </p:nvSpPr>
        <p:spPr>
          <a:xfrm>
            <a:off x="452680" y="823549"/>
            <a:ext cx="10796345" cy="3624626"/>
          </a:xfrm>
        </p:spPr>
        <p:txBody>
          <a:bodyPr>
            <a:noAutofit/>
          </a:bodyPr>
          <a:lstStyle/>
          <a:p>
            <a:pPr>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Asphalt Layer: The durable wearing course.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Base Course: The primary structural layer. </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Subgrade</a:t>
            </a:r>
            <a:r>
              <a:rPr lang="en-US" sz="2400" dirty="0">
                <a:latin typeface="Times New Roman" panose="02020603050405020304" pitchFamily="18" charset="0"/>
                <a:cs typeface="Times New Roman" panose="02020603050405020304" pitchFamily="18" charset="0"/>
              </a:rPr>
              <a:t>: The prepared natural soil foundation. </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Camber</a:t>
            </a:r>
            <a:r>
              <a:rPr lang="en-US" sz="2400" dirty="0">
                <a:latin typeface="Times New Roman" panose="02020603050405020304" pitchFamily="18" charset="0"/>
                <a:cs typeface="Times New Roman" panose="02020603050405020304" pitchFamily="18" charset="0"/>
              </a:rPr>
              <a:t>: The subtle convex curvature of the road surface. </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Side </a:t>
            </a:r>
            <a:r>
              <a:rPr lang="en-US" sz="2400" dirty="0">
                <a:latin typeface="Times New Roman" panose="02020603050405020304" pitchFamily="18" charset="0"/>
                <a:cs typeface="Times New Roman" panose="02020603050405020304" pitchFamily="18" charset="0"/>
              </a:rPr>
              <a:t>Drains: Situated at the base of the embankment</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Benefit: </a:t>
            </a:r>
          </a:p>
          <a:p>
            <a:pPr>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Camber forces water away from the center of the road, while the side channels capture and transport it, protecting the road's structural integrity.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172" y="4923692"/>
            <a:ext cx="6167928" cy="193430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0608" y="4801700"/>
            <a:ext cx="5310554" cy="2056300"/>
          </a:xfrm>
          <a:prstGeom prst="rect">
            <a:avLst/>
          </a:prstGeom>
        </p:spPr>
      </p:pic>
    </p:spTree>
    <p:extLst>
      <p:ext uri="{BB962C8B-B14F-4D97-AF65-F5344CB8AC3E}">
        <p14:creationId xmlns:p14="http://schemas.microsoft.com/office/powerpoint/2010/main" val="3908927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281" y="285751"/>
            <a:ext cx="9404723" cy="838200"/>
          </a:xfrm>
        </p:spPr>
        <p:txBody>
          <a:bodyPr/>
          <a:lstStyle/>
          <a:p>
            <a:r>
              <a:rPr lang="en-US" sz="3200" b="1" dirty="0" smtClean="0">
                <a:solidFill>
                  <a:srgbClr val="00B0F0"/>
                </a:solidFill>
                <a:latin typeface="Times New Roman" panose="02020603050405020304" pitchFamily="18" charset="0"/>
                <a:cs typeface="Times New Roman" panose="02020603050405020304" pitchFamily="18" charset="0"/>
              </a:rPr>
              <a:t>3.3</a:t>
            </a:r>
            <a:r>
              <a:rPr lang="en-US" sz="3200" b="1" dirty="0">
                <a:solidFill>
                  <a:srgbClr val="00B0F0"/>
                </a:solidFill>
                <a:latin typeface="Times New Roman" panose="02020603050405020304" pitchFamily="18" charset="0"/>
                <a:cs typeface="Times New Roman" panose="02020603050405020304" pitchFamily="18" charset="0"/>
              </a:rPr>
              <a:t> </a:t>
            </a:r>
            <a:r>
              <a:rPr lang="en-US" sz="3200" b="1" dirty="0" smtClean="0">
                <a:solidFill>
                  <a:srgbClr val="00B0F0"/>
                </a:solidFill>
                <a:latin typeface="Times New Roman" panose="02020603050405020304" pitchFamily="18" charset="0"/>
                <a:cs typeface="Times New Roman" panose="02020603050405020304" pitchFamily="18" charset="0"/>
              </a:rPr>
              <a:t>Water </a:t>
            </a:r>
            <a:r>
              <a:rPr lang="en-US" sz="3200" b="1" dirty="0">
                <a:solidFill>
                  <a:srgbClr val="00B0F0"/>
                </a:solidFill>
                <a:latin typeface="Times New Roman" panose="02020603050405020304" pitchFamily="18" charset="0"/>
                <a:cs typeface="Times New Roman" panose="02020603050405020304" pitchFamily="18" charset="0"/>
              </a:rPr>
              <a:t>Flow Direction </a:t>
            </a:r>
            <a:r>
              <a:rPr lang="en-US" sz="3200" b="1" dirty="0" err="1">
                <a:solidFill>
                  <a:srgbClr val="00B0F0"/>
                </a:solidFill>
                <a:latin typeface="Times New Roman" panose="02020603050405020304" pitchFamily="18" charset="0"/>
                <a:cs typeface="Times New Roman" panose="02020603050405020304" pitchFamily="18" charset="0"/>
              </a:rPr>
              <a:t>SketchDescription</a:t>
            </a:r>
            <a:r>
              <a:rPr lang="en-US" sz="3200" b="1" dirty="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3509" y="1123951"/>
            <a:ext cx="11020791" cy="2457449"/>
          </a:xfrm>
        </p:spPr>
        <p:txBody>
          <a:bodyPr>
            <a:normAutofit/>
          </a:bodyPr>
          <a:lstStyle/>
          <a:p>
            <a:pPr>
              <a:buFont typeface="Wingdings" panose="05000000000000000000" pitchFamily="2" charset="2"/>
              <a:buChar char="v"/>
            </a:pP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Flow Arrows: Visual indicators showing the path of runoff.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Gradient: A slope moving from high-elevation points to lower discharge zones. </a:t>
            </a:r>
            <a:endPar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Final Outlet: The designated end-point for all collected water</a:t>
            </a: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Objective: To </a:t>
            </a:r>
            <a:r>
              <a:rPr lang="en-US" sz="2400" dirty="0">
                <a:solidFill>
                  <a:schemeClr val="tx1">
                    <a:lumMod val="85000"/>
                    <a:lumOff val="15000"/>
                  </a:schemeClr>
                </a:solidFill>
                <a:latin typeface="Times New Roman" panose="02020603050405020304" pitchFamily="18" charset="0"/>
                <a:cs typeface="Times New Roman" panose="02020603050405020304" pitchFamily="18" charset="0"/>
              </a:rPr>
              <a:t>ensure "positive drainage" and eliminate ponding (standing water) on the road surface</a:t>
            </a:r>
            <a:r>
              <a:rPr lang="en-US" sz="1600" dirty="0">
                <a:solidFill>
                  <a:schemeClr val="tx1">
                    <a:lumMod val="85000"/>
                    <a:lumOff val="15000"/>
                  </a:schemeClr>
                </a:solidFill>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11" y="3771900"/>
            <a:ext cx="6021266" cy="266883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8316" y="3771900"/>
            <a:ext cx="4337915" cy="2959147"/>
          </a:xfrm>
          <a:prstGeom prst="rect">
            <a:avLst/>
          </a:prstGeom>
        </p:spPr>
      </p:pic>
    </p:spTree>
    <p:extLst>
      <p:ext uri="{BB962C8B-B14F-4D97-AF65-F5344CB8AC3E}">
        <p14:creationId xmlns:p14="http://schemas.microsoft.com/office/powerpoint/2010/main" val="3501450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201" y="641838"/>
            <a:ext cx="9404723" cy="1318847"/>
          </a:xfrm>
        </p:spPr>
        <p:txBody>
          <a:bodyPr/>
          <a:lstStyle/>
          <a:p>
            <a:r>
              <a:rPr lang="en-US" sz="2800" b="1" dirty="0" smtClean="0">
                <a:solidFill>
                  <a:srgbClr val="00B0F0"/>
                </a:solidFill>
                <a:latin typeface="Times New Roman" panose="02020603050405020304" pitchFamily="18" charset="0"/>
                <a:cs typeface="Times New Roman" panose="02020603050405020304" pitchFamily="18" charset="0"/>
              </a:rPr>
              <a:t>3.4 - Sustainable </a:t>
            </a:r>
            <a:r>
              <a:rPr lang="en-US" sz="2800" b="1" dirty="0">
                <a:solidFill>
                  <a:srgbClr val="00B0F0"/>
                </a:solidFill>
                <a:latin typeface="Times New Roman" panose="02020603050405020304" pitchFamily="18" charset="0"/>
                <a:cs typeface="Times New Roman" panose="02020603050405020304" pitchFamily="18" charset="0"/>
              </a:rPr>
              <a:t>Drainage Features </a:t>
            </a:r>
            <a:r>
              <a:rPr lang="en-US" sz="2800" b="1" dirty="0" smtClean="0">
                <a:solidFill>
                  <a:srgbClr val="00B0F0"/>
                </a:solidFill>
                <a:latin typeface="Times New Roman" panose="02020603050405020304" pitchFamily="18" charset="0"/>
                <a:cs typeface="Times New Roman" panose="02020603050405020304" pitchFamily="18" charset="0"/>
              </a:rPr>
              <a:t>(SUDS)Sustainability </a:t>
            </a:r>
            <a:r>
              <a:rPr lang="en-US" sz="2800" b="1" dirty="0">
                <a:solidFill>
                  <a:srgbClr val="00B0F0"/>
                </a:solidFill>
                <a:latin typeface="Times New Roman" panose="02020603050405020304" pitchFamily="18" charset="0"/>
                <a:cs typeface="Times New Roman" panose="02020603050405020304" pitchFamily="18" charset="0"/>
              </a:rPr>
              <a:t>Elements</a:t>
            </a:r>
            <a:r>
              <a:rPr lang="en-US" sz="2800" b="1"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875201" y="2184802"/>
            <a:ext cx="8946541" cy="4462181"/>
          </a:xfrm>
        </p:spPr>
        <p:txBody>
          <a:bodyPr>
            <a:normAutofit/>
          </a:bodyPr>
          <a:lstStyle/>
          <a:p>
            <a:pPr>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Bioswales: </a:t>
            </a:r>
            <a:r>
              <a:rPr lang="en-US" sz="1600" dirty="0">
                <a:latin typeface="Times New Roman" panose="02020603050405020304" pitchFamily="18" charset="0"/>
                <a:cs typeface="Times New Roman" panose="02020603050405020304" pitchFamily="18" charset="0"/>
              </a:rPr>
              <a:t>Vegetated channels that naturally filter and slow down runoff. </a:t>
            </a:r>
            <a:endParaRPr lang="en-US" sz="1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 Permeable </a:t>
            </a:r>
            <a:r>
              <a:rPr lang="en-US" sz="1600" dirty="0">
                <a:latin typeface="Times New Roman" panose="02020603050405020304" pitchFamily="18" charset="0"/>
                <a:cs typeface="Times New Roman" panose="02020603050405020304" pitchFamily="18" charset="0"/>
              </a:rPr>
              <a:t>Pavement: Pedestrian areas designed to allow water to infiltrate the ground. </a:t>
            </a: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Rainwater Harvesting: Systems to capture and store rain for reuse. </a:t>
            </a: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Roadside </a:t>
            </a:r>
            <a:r>
              <a:rPr lang="en-US" sz="1600" dirty="0">
                <a:latin typeface="Times New Roman" panose="02020603050405020304" pitchFamily="18" charset="0"/>
                <a:cs typeface="Times New Roman" panose="02020603050405020304" pitchFamily="18" charset="0"/>
              </a:rPr>
              <a:t>Trees: Strategic planting to absorb water and stabilize soil</a:t>
            </a:r>
            <a:r>
              <a:rPr lang="en-US" sz="16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Benefits</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Reduced flood risk and peak flow. </a:t>
            </a:r>
            <a:endParaRPr lang="en-US" sz="1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Improved water quality through natural filtration. </a:t>
            </a: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Enhanced </a:t>
            </a:r>
            <a:r>
              <a:rPr lang="en-US" sz="1600" dirty="0">
                <a:latin typeface="Times New Roman" panose="02020603050405020304" pitchFamily="18" charset="0"/>
                <a:cs typeface="Times New Roman" panose="02020603050405020304" pitchFamily="18" charset="0"/>
              </a:rPr>
              <a:t>environmental protection and urban </a:t>
            </a:r>
            <a:r>
              <a:rPr lang="en-US" sz="1600" dirty="0" smtClean="0">
                <a:latin typeface="Times New Roman" panose="02020603050405020304" pitchFamily="18" charset="0"/>
                <a:cs typeface="Times New Roman" panose="02020603050405020304" pitchFamily="18" charset="0"/>
              </a:rPr>
              <a:t>aesthetics.</a:t>
            </a:r>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606" y="4739053"/>
            <a:ext cx="5871064" cy="20398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3503" y="4427012"/>
            <a:ext cx="5728497" cy="235185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0762" y="2305826"/>
            <a:ext cx="3272203" cy="2009128"/>
          </a:xfrm>
          <a:prstGeom prst="rect">
            <a:avLst/>
          </a:prstGeom>
        </p:spPr>
      </p:pic>
    </p:spTree>
    <p:extLst>
      <p:ext uri="{BB962C8B-B14F-4D97-AF65-F5344CB8AC3E}">
        <p14:creationId xmlns:p14="http://schemas.microsoft.com/office/powerpoint/2010/main" val="2782478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9520" y="132080"/>
            <a:ext cx="4409440" cy="497840"/>
          </a:xfrm>
        </p:spPr>
        <p:txBody>
          <a:bodyPr/>
          <a:lstStyle/>
          <a:p>
            <a:pPr marL="0" indent="0">
              <a:buNone/>
            </a:pPr>
            <a:r>
              <a:rPr lang="en-US" dirty="0" smtClean="0">
                <a:solidFill>
                  <a:srgbClr val="00B0F0"/>
                </a:solidFill>
              </a:rPr>
              <a:t>4.0- 2D Plan Road</a:t>
            </a:r>
            <a:endParaRPr lang="en-US" dirty="0">
              <a:solidFill>
                <a:srgbClr val="00B0F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0165960" y="181805"/>
            <a:ext cx="2207847" cy="1844232"/>
          </a:xfrm>
          <a:prstGeom prst="rect">
            <a:avLst/>
          </a:prstGeom>
        </p:spPr>
      </p:pic>
      <p:pic>
        <p:nvPicPr>
          <p:cNvPr id="4" name="Picture 3"/>
          <p:cNvPicPr>
            <a:picLocks noChangeAspect="1"/>
          </p:cNvPicPr>
          <p:nvPr/>
        </p:nvPicPr>
        <p:blipFill>
          <a:blip r:embed="rId3"/>
          <a:stretch>
            <a:fillRect/>
          </a:stretch>
        </p:blipFill>
        <p:spPr>
          <a:xfrm>
            <a:off x="-1" y="548640"/>
            <a:ext cx="10347767" cy="6309361"/>
          </a:xfrm>
          <a:prstGeom prst="rect">
            <a:avLst/>
          </a:prstGeom>
        </p:spPr>
      </p:pic>
    </p:spTree>
    <p:extLst>
      <p:ext uri="{BB962C8B-B14F-4D97-AF65-F5344CB8AC3E}">
        <p14:creationId xmlns:p14="http://schemas.microsoft.com/office/powerpoint/2010/main" val="674468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4.1 ELEVATION OF DRAINAGE SYSTEM</a:t>
            </a:r>
            <a:endParaRPr lang="en-US" dirty="0">
              <a:solidFill>
                <a:srgbClr val="00B0F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4691" y="1825625"/>
            <a:ext cx="10222618" cy="4351338"/>
          </a:xfrm>
        </p:spPr>
      </p:pic>
    </p:spTree>
    <p:extLst>
      <p:ext uri="{BB962C8B-B14F-4D97-AF65-F5344CB8AC3E}">
        <p14:creationId xmlns:p14="http://schemas.microsoft.com/office/powerpoint/2010/main" val="1632959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7520" y="172085"/>
            <a:ext cx="7101840" cy="711835"/>
          </a:xfrm>
        </p:spPr>
        <p:txBody>
          <a:bodyPr/>
          <a:lstStyle/>
          <a:p>
            <a:pPr algn="ctr"/>
            <a:r>
              <a:rPr lang="en-US" dirty="0" smtClean="0">
                <a:solidFill>
                  <a:srgbClr val="00B0F0"/>
                </a:solidFill>
              </a:rPr>
              <a:t>4.2- 3D Road</a:t>
            </a:r>
            <a:endParaRPr lang="en-US" dirty="0">
              <a:solidFill>
                <a:srgbClr val="00B0F0"/>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83920"/>
            <a:ext cx="12192000" cy="5974079"/>
          </a:xfrm>
        </p:spPr>
      </p:pic>
    </p:spTree>
    <p:extLst>
      <p:ext uri="{BB962C8B-B14F-4D97-AF65-F5344CB8AC3E}">
        <p14:creationId xmlns:p14="http://schemas.microsoft.com/office/powerpoint/2010/main" val="35318589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7520" y="172085"/>
            <a:ext cx="7101840" cy="711835"/>
          </a:xfrm>
        </p:spPr>
        <p:txBody>
          <a:bodyPr/>
          <a:lstStyle/>
          <a:p>
            <a:pPr algn="ctr"/>
            <a:r>
              <a:rPr lang="en-US" dirty="0" smtClean="0">
                <a:solidFill>
                  <a:srgbClr val="00B0F0"/>
                </a:solidFill>
              </a:rPr>
              <a:t>4.2- 3D Road</a:t>
            </a:r>
            <a:endParaRPr lang="en-US" dirty="0">
              <a:solidFill>
                <a:srgbClr val="00B0F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83920"/>
            <a:ext cx="12070080" cy="5974079"/>
          </a:xfrm>
        </p:spPr>
      </p:pic>
    </p:spTree>
    <p:extLst>
      <p:ext uri="{BB962C8B-B14F-4D97-AF65-F5344CB8AC3E}">
        <p14:creationId xmlns:p14="http://schemas.microsoft.com/office/powerpoint/2010/main" val="1329149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680" y="335280"/>
            <a:ext cx="11430000" cy="1615440"/>
          </a:xfrm>
        </p:spPr>
        <p:txBody>
          <a:bodyPr/>
          <a:lstStyle/>
          <a:p>
            <a:r>
              <a:rPr lang="en-US" b="1" i="1" dirty="0" smtClean="0">
                <a:solidFill>
                  <a:srgbClr val="00B0F0"/>
                </a:solidFill>
              </a:rPr>
              <a:t>5.0 Planning , Design of Road side Drainage system</a:t>
            </a:r>
            <a:endParaRPr lang="en-US" b="1" i="1" dirty="0">
              <a:solidFill>
                <a:srgbClr val="00B0F0"/>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400884"/>
            <a:ext cx="4145280" cy="4023359"/>
          </a:xfr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00" y="2275840"/>
            <a:ext cx="3455939" cy="433832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5360" y="2400884"/>
            <a:ext cx="4754880" cy="4304716"/>
          </a:xfrm>
          <a:prstGeom prst="rect">
            <a:avLst/>
          </a:prstGeom>
        </p:spPr>
      </p:pic>
    </p:spTree>
    <p:extLst>
      <p:ext uri="{BB962C8B-B14F-4D97-AF65-F5344CB8AC3E}">
        <p14:creationId xmlns:p14="http://schemas.microsoft.com/office/powerpoint/2010/main" val="2756720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201" y="641838"/>
            <a:ext cx="9404723" cy="1318847"/>
          </a:xfrm>
        </p:spPr>
        <p:txBody>
          <a:bodyPr/>
          <a:lstStyle/>
          <a:p>
            <a:r>
              <a:rPr lang="en-US" sz="2800" b="1" dirty="0" smtClean="0">
                <a:solidFill>
                  <a:srgbClr val="00B0F0"/>
                </a:solidFill>
                <a:latin typeface="Times New Roman" panose="02020603050405020304" pitchFamily="18" charset="0"/>
                <a:cs typeface="Times New Roman" panose="02020603050405020304" pitchFamily="18" charset="0"/>
              </a:rPr>
              <a:t>5.1 Somalia Precipitation Average</a:t>
            </a:r>
            <a:endParaRPr lang="en-US" sz="2800" b="1" dirty="0">
              <a:solidFill>
                <a:srgbClr val="00B0F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314936"/>
            <a:ext cx="6308203" cy="45430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0019" y="2314936"/>
            <a:ext cx="6531981" cy="4543064"/>
          </a:xfrm>
          <a:prstGeom prst="rect">
            <a:avLst/>
          </a:prstGeom>
        </p:spPr>
      </p:pic>
    </p:spTree>
    <p:extLst>
      <p:ext uri="{BB962C8B-B14F-4D97-AF65-F5344CB8AC3E}">
        <p14:creationId xmlns:p14="http://schemas.microsoft.com/office/powerpoint/2010/main" val="1151496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201" y="641838"/>
            <a:ext cx="9404723" cy="1318847"/>
          </a:xfrm>
        </p:spPr>
        <p:txBody>
          <a:bodyPr/>
          <a:lstStyle/>
          <a:p>
            <a:r>
              <a:rPr lang="en-US" sz="2800" b="1" dirty="0" smtClean="0">
                <a:latin typeface="Times New Roman" panose="02020603050405020304" pitchFamily="18" charset="0"/>
                <a:cs typeface="Times New Roman" panose="02020603050405020304" pitchFamily="18" charset="0"/>
              </a:rPr>
              <a:t>Specially </a:t>
            </a:r>
            <a:r>
              <a:rPr lang="en-US" sz="2800" b="1" dirty="0" err="1" smtClean="0">
                <a:latin typeface="Times New Roman" panose="02020603050405020304" pitchFamily="18" charset="0"/>
                <a:cs typeface="Times New Roman" panose="02020603050405020304" pitchFamily="18" charset="0"/>
              </a:rPr>
              <a:t>Banadir</a:t>
            </a:r>
            <a:r>
              <a:rPr lang="en-US" sz="2800" b="1" dirty="0" smtClean="0">
                <a:latin typeface="Times New Roman" panose="02020603050405020304" pitchFamily="18" charset="0"/>
                <a:cs typeface="Times New Roman" panose="02020603050405020304" pitchFamily="18" charset="0"/>
              </a:rPr>
              <a:t> Region </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7712" y="2210765"/>
            <a:ext cx="7986532" cy="4548850"/>
          </a:xfrm>
        </p:spPr>
        <p:txBody>
          <a:bodyPr>
            <a:normAutofit/>
          </a:bodyPr>
          <a:lstStyle/>
          <a:p>
            <a:r>
              <a:rPr lang="en-US" sz="2800" dirty="0"/>
              <a:t>The </a:t>
            </a:r>
            <a:r>
              <a:rPr lang="en-US" sz="2800" dirty="0" err="1"/>
              <a:t>Banaadir</a:t>
            </a:r>
            <a:r>
              <a:rPr lang="en-US" sz="2800" dirty="0"/>
              <a:t> region, which includes the capital city of Mogadishu, receives an average of approximately 399 mm (15.7 in) of rainfall per year. This is significantly higher than the national Somalia average of 282 mm</a:t>
            </a:r>
            <a:r>
              <a:rPr lang="en-US" sz="2800" dirty="0" smtClean="0"/>
              <a:t>.</a:t>
            </a:r>
          </a:p>
          <a:p>
            <a:r>
              <a:rPr lang="en-US" sz="2800" dirty="0"/>
              <a:t>Somalia Precipitation - data, chart | TheGlobalEconomy.com https://share.google/vMfKAtN7E1sW9T2fN</a:t>
            </a:r>
            <a:endParaRPr lang="en-US" sz="2800" dirty="0" smtClean="0"/>
          </a:p>
          <a:p>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4244" y="2905246"/>
            <a:ext cx="3707756" cy="3854368"/>
          </a:xfrm>
          <a:prstGeom prst="rect">
            <a:avLst/>
          </a:prstGeom>
        </p:spPr>
      </p:pic>
    </p:spTree>
    <p:extLst>
      <p:ext uri="{BB962C8B-B14F-4D97-AF65-F5344CB8AC3E}">
        <p14:creationId xmlns:p14="http://schemas.microsoft.com/office/powerpoint/2010/main" val="316597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201" y="641838"/>
            <a:ext cx="9404723" cy="1318847"/>
          </a:xfrm>
        </p:spPr>
        <p:txBody>
          <a:bodyPr/>
          <a:lstStyle/>
          <a:p>
            <a:r>
              <a:rPr lang="en-US" sz="2800" b="1" dirty="0" smtClean="0">
                <a:solidFill>
                  <a:srgbClr val="00B0F0"/>
                </a:solidFill>
                <a:latin typeface="Times New Roman" panose="02020603050405020304" pitchFamily="18" charset="0"/>
                <a:cs typeface="Times New Roman" panose="02020603050405020304" pitchFamily="18" charset="0"/>
              </a:rPr>
              <a:t>5.2 Storm water Storage Tanks</a:t>
            </a:r>
            <a:endParaRPr lang="en-US" sz="2800" b="1"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0486" y="2242037"/>
            <a:ext cx="11095892" cy="4615963"/>
          </a:xfrm>
        </p:spPr>
        <p:txBody>
          <a:bodyPr>
            <a:normAutofit/>
          </a:bodyPr>
          <a:lstStyle/>
          <a:p>
            <a:pPr>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Reliable Water Tanks in Ethiopia: Rainbow Reservoirs’ Sustainable Storage </a:t>
            </a:r>
            <a:r>
              <a:rPr lang="en-US" sz="1600" dirty="0" smtClean="0">
                <a:latin typeface="Times New Roman" panose="02020603050405020304" pitchFamily="18" charset="0"/>
                <a:cs typeface="Times New Roman" panose="02020603050405020304" pitchFamily="18" charset="0"/>
              </a:rPr>
              <a:t>Solutions</a:t>
            </a:r>
          </a:p>
          <a:p>
            <a:pPr>
              <a:buFont typeface="Wingdings" panose="05000000000000000000" pitchFamily="2" charset="2"/>
              <a:buChar char="v"/>
            </a:pPr>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486" y="2540977"/>
            <a:ext cx="5366238" cy="431702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6724" y="2540977"/>
            <a:ext cx="6465276" cy="4317023"/>
          </a:xfrm>
          <a:prstGeom prst="rect">
            <a:avLst/>
          </a:prstGeom>
        </p:spPr>
      </p:pic>
    </p:spTree>
    <p:extLst>
      <p:ext uri="{BB962C8B-B14F-4D97-AF65-F5344CB8AC3E}">
        <p14:creationId xmlns:p14="http://schemas.microsoft.com/office/powerpoint/2010/main" val="30440857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027" y="615462"/>
            <a:ext cx="9404723" cy="1380392"/>
          </a:xfrm>
        </p:spPr>
        <p:txBody>
          <a:bodyPr/>
          <a:lstStyle/>
          <a:p>
            <a:r>
              <a:rPr lang="en-US" sz="2800" b="1" dirty="0" smtClean="0">
                <a:latin typeface="Times New Roman" panose="02020603050405020304" pitchFamily="18" charset="0"/>
                <a:cs typeface="Times New Roman" panose="02020603050405020304" pitchFamily="18" charset="0"/>
              </a:rPr>
              <a:t>Conclusion</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63698" y="2160979"/>
            <a:ext cx="8559434" cy="2685342"/>
          </a:xfrm>
        </p:spPr>
        <p:txBody>
          <a:bodyPr>
            <a:noAutofit/>
          </a:bodyPr>
          <a:lstStyle/>
          <a:p>
            <a:r>
              <a:rPr lang="en-US" sz="1600" dirty="0">
                <a:latin typeface="Times New Roman" panose="02020603050405020304" pitchFamily="18" charset="0"/>
                <a:cs typeface="Times New Roman" panose="02020603050405020304" pitchFamily="18" charset="0"/>
              </a:rPr>
              <a:t>This integrated design provides a comprehensive solution that: </a:t>
            </a:r>
            <a:endParaRPr lang="en-US" sz="1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Prevents water stagnation on the carriageway. </a:t>
            </a:r>
            <a:endParaRPr lang="en-US" sz="1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Optimizes </a:t>
            </a:r>
            <a:r>
              <a:rPr lang="en-US" sz="1600" dirty="0" smtClean="0">
                <a:latin typeface="Times New Roman" panose="02020603050405020304" pitchFamily="18" charset="0"/>
                <a:cs typeface="Times New Roman" panose="02020603050405020304" pitchFamily="18" charset="0"/>
              </a:rPr>
              <a:t>storm water </a:t>
            </a:r>
            <a:r>
              <a:rPr lang="en-US" sz="1600" dirty="0">
                <a:latin typeface="Times New Roman" panose="02020603050405020304" pitchFamily="18" charset="0"/>
                <a:cs typeface="Times New Roman" panose="02020603050405020304" pitchFamily="18" charset="0"/>
              </a:rPr>
              <a:t>runoff management. </a:t>
            </a: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Extends </a:t>
            </a:r>
            <a:r>
              <a:rPr lang="en-US" sz="1600" dirty="0">
                <a:latin typeface="Times New Roman" panose="02020603050405020304" pitchFamily="18" charset="0"/>
                <a:cs typeface="Times New Roman" panose="02020603050405020304" pitchFamily="18" charset="0"/>
              </a:rPr>
              <a:t>the lifespan of the road infrastructure. </a:t>
            </a:r>
            <a:endParaRPr lang="en-US" sz="1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Minimizes flood-related damages and maintenance costs.</a:t>
            </a:r>
          </a:p>
        </p:txBody>
      </p:sp>
    </p:spTree>
    <p:extLst>
      <p:ext uri="{BB962C8B-B14F-4D97-AF65-F5344CB8AC3E}">
        <p14:creationId xmlns:p14="http://schemas.microsoft.com/office/powerpoint/2010/main" val="1596352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B0F0"/>
                </a:solidFill>
              </a:rPr>
              <a:t>5.3 </a:t>
            </a:r>
            <a:r>
              <a:rPr dirty="0" smtClean="0">
                <a:solidFill>
                  <a:srgbClr val="00B0F0"/>
                </a:solidFill>
              </a:rPr>
              <a:t>Water </a:t>
            </a:r>
            <a:r>
              <a:rPr dirty="0">
                <a:solidFill>
                  <a:srgbClr val="00B0F0"/>
                </a:solidFill>
              </a:rPr>
              <a:t>Storage &amp; Road Design</a:t>
            </a:r>
          </a:p>
        </p:txBody>
      </p:sp>
      <p:sp>
        <p:nvSpPr>
          <p:cNvPr id="3" name="Subtitle 2"/>
          <p:cNvSpPr>
            <a:spLocks noGrp="1"/>
          </p:cNvSpPr>
          <p:nvPr>
            <p:ph type="subTitle" idx="1"/>
          </p:nvPr>
        </p:nvSpPr>
        <p:spPr/>
        <p:txBody>
          <a:bodyPr/>
          <a:lstStyle/>
          <a:p>
            <a:r>
              <a:t>Rectangle Storage Calculation and Pavement Layout</a:t>
            </a:r>
          </a:p>
        </p:txBody>
      </p:sp>
    </p:spTree>
    <p:extLst>
      <p:ext uri="{BB962C8B-B14F-4D97-AF65-F5344CB8AC3E}">
        <p14:creationId xmlns:p14="http://schemas.microsoft.com/office/powerpoint/2010/main" val="2202994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920" y="365125"/>
            <a:ext cx="4551680" cy="1325563"/>
          </a:xfrm>
        </p:spPr>
        <p:txBody>
          <a:bodyPr>
            <a:normAutofit/>
          </a:bodyPr>
          <a:lstStyle/>
          <a:p>
            <a:r>
              <a:rPr lang="en-US" sz="3600" b="1" dirty="0" smtClean="0">
                <a:solidFill>
                  <a:srgbClr val="00B0F0"/>
                </a:solidFill>
              </a:rPr>
              <a:t>5.4.0 </a:t>
            </a:r>
            <a:r>
              <a:rPr sz="3600" b="1" dirty="0" smtClean="0">
                <a:solidFill>
                  <a:srgbClr val="00B0F0"/>
                </a:solidFill>
              </a:rPr>
              <a:t>Pavement </a:t>
            </a:r>
            <a:r>
              <a:rPr sz="3600" b="1" dirty="0">
                <a:solidFill>
                  <a:srgbClr val="00B0F0"/>
                </a:solidFill>
              </a:rPr>
              <a:t>Layout</a:t>
            </a:r>
          </a:p>
        </p:txBody>
      </p:sp>
      <p:sp>
        <p:nvSpPr>
          <p:cNvPr id="3" name="Content Placeholder 2"/>
          <p:cNvSpPr>
            <a:spLocks noGrp="1"/>
          </p:cNvSpPr>
          <p:nvPr>
            <p:ph idx="1"/>
          </p:nvPr>
        </p:nvSpPr>
        <p:spPr/>
        <p:txBody>
          <a:bodyPr/>
          <a:lstStyle/>
          <a:p>
            <a:r>
              <a:rPr dirty="0"/>
              <a:t>Total Width = </a:t>
            </a:r>
            <a:r>
              <a:rPr lang="en-US" dirty="0" smtClean="0"/>
              <a:t>3</a:t>
            </a:r>
            <a:r>
              <a:rPr dirty="0" smtClean="0"/>
              <a:t>0 </a:t>
            </a:r>
            <a:r>
              <a:rPr dirty="0"/>
              <a:t>m</a:t>
            </a:r>
          </a:p>
          <a:p>
            <a:r>
              <a:rPr dirty="0"/>
              <a:t>Two </a:t>
            </a:r>
            <a:r>
              <a:rPr dirty="0" smtClean="0"/>
              <a:t>lanes</a:t>
            </a:r>
            <a:r>
              <a:rPr lang="en-US" dirty="0" smtClean="0"/>
              <a:t> Each Side</a:t>
            </a:r>
            <a:endParaRPr dirty="0"/>
          </a:p>
          <a:p>
            <a:r>
              <a:rPr dirty="0"/>
              <a:t>Median (waist) = 3 m</a:t>
            </a:r>
          </a:p>
          <a:p>
            <a:r>
              <a:rPr dirty="0"/>
              <a:t>Other section = 10 m</a:t>
            </a:r>
          </a:p>
        </p:txBody>
      </p:sp>
      <p:sp>
        <p:nvSpPr>
          <p:cNvPr id="4" name="AutoShape 2" descr="blob:https://web.whatsapp.com/7d9a77cf-7d49-419e-b04c-84e550193e23"/>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124446" y="160338"/>
            <a:ext cx="7067551" cy="6697662"/>
          </a:xfrm>
          <a:prstGeom prst="rect">
            <a:avLst/>
          </a:prstGeom>
        </p:spPr>
      </p:pic>
    </p:spTree>
    <p:extLst>
      <p:ext uri="{BB962C8B-B14F-4D97-AF65-F5344CB8AC3E}">
        <p14:creationId xmlns:p14="http://schemas.microsoft.com/office/powerpoint/2010/main" val="2190696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5.4.1 </a:t>
            </a:r>
            <a:r>
              <a:rPr dirty="0" smtClean="0">
                <a:solidFill>
                  <a:srgbClr val="00B0F0"/>
                </a:solidFill>
              </a:rPr>
              <a:t>Road </a:t>
            </a:r>
            <a:r>
              <a:rPr dirty="0">
                <a:solidFill>
                  <a:srgbClr val="00B0F0"/>
                </a:solidFill>
              </a:rPr>
              <a:t>Dimensions</a:t>
            </a:r>
          </a:p>
        </p:txBody>
      </p:sp>
      <p:sp>
        <p:nvSpPr>
          <p:cNvPr id="3" name="Content Placeholder 2"/>
          <p:cNvSpPr>
            <a:spLocks noGrp="1"/>
          </p:cNvSpPr>
          <p:nvPr>
            <p:ph idx="1"/>
          </p:nvPr>
        </p:nvSpPr>
        <p:spPr/>
        <p:txBody>
          <a:bodyPr/>
          <a:lstStyle/>
          <a:p>
            <a:r>
              <a:rPr lang="en-US" dirty="0"/>
              <a:t>Total Width = 30 </a:t>
            </a:r>
            <a:r>
              <a:rPr lang="en-US" dirty="0" smtClean="0"/>
              <a:t>m</a:t>
            </a:r>
          </a:p>
          <a:p>
            <a:r>
              <a:rPr dirty="0" smtClean="0"/>
              <a:t>Left </a:t>
            </a:r>
            <a:r>
              <a:rPr dirty="0"/>
              <a:t>Walkway = </a:t>
            </a:r>
            <a:r>
              <a:rPr dirty="0" smtClean="0"/>
              <a:t>3</a:t>
            </a:r>
            <a:r>
              <a:rPr lang="en-US" dirty="0" smtClean="0"/>
              <a:t>.5</a:t>
            </a:r>
            <a:r>
              <a:rPr dirty="0" smtClean="0"/>
              <a:t> </a:t>
            </a:r>
            <a:r>
              <a:rPr dirty="0"/>
              <a:t>m</a:t>
            </a:r>
          </a:p>
          <a:p>
            <a:r>
              <a:rPr dirty="0"/>
              <a:t>Left Carriageway = 10 m</a:t>
            </a:r>
          </a:p>
          <a:p>
            <a:r>
              <a:rPr dirty="0"/>
              <a:t>Median = 3 m</a:t>
            </a:r>
          </a:p>
          <a:p>
            <a:r>
              <a:rPr dirty="0"/>
              <a:t>Right Carriageway = 10 m</a:t>
            </a:r>
          </a:p>
          <a:p>
            <a:r>
              <a:rPr dirty="0"/>
              <a:t>Right Walkway = </a:t>
            </a:r>
            <a:r>
              <a:rPr dirty="0" smtClean="0"/>
              <a:t>3</a:t>
            </a:r>
            <a:r>
              <a:rPr lang="en-US" dirty="0" smtClean="0"/>
              <a:t>.5</a:t>
            </a:r>
            <a:r>
              <a:rPr dirty="0" smtClean="0"/>
              <a:t> </a:t>
            </a:r>
            <a:r>
              <a:rPr dirty="0"/>
              <a:t>m</a:t>
            </a:r>
          </a:p>
        </p:txBody>
      </p:sp>
    </p:spTree>
    <p:extLst>
      <p:ext uri="{BB962C8B-B14F-4D97-AF65-F5344CB8AC3E}">
        <p14:creationId xmlns:p14="http://schemas.microsoft.com/office/powerpoint/2010/main" val="4035489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6640" y="172720"/>
            <a:ext cx="8958217" cy="1554480"/>
          </a:xfrm>
        </p:spPr>
        <p:txBody>
          <a:bodyPr>
            <a:normAutofit/>
          </a:bodyPr>
          <a:lstStyle/>
          <a:p>
            <a:r>
              <a:rPr lang="en-US" b="1" dirty="0" smtClean="0">
                <a:solidFill>
                  <a:srgbClr val="00B0F0"/>
                </a:solidFill>
              </a:rPr>
              <a:t>5.4.2 Drainage Pipe System Calculations</a:t>
            </a:r>
            <a:endParaRPr b="1" dirty="0">
              <a:solidFill>
                <a:srgbClr val="00B0F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61783" y="1825625"/>
            <a:ext cx="5668433" cy="4351338"/>
          </a:xfrm>
        </p:spPr>
      </p:pic>
    </p:spTree>
    <p:extLst>
      <p:ext uri="{BB962C8B-B14F-4D97-AF65-F5344CB8AC3E}">
        <p14:creationId xmlns:p14="http://schemas.microsoft.com/office/powerpoint/2010/main" val="37104272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080" y="709128"/>
            <a:ext cx="8605521" cy="671804"/>
          </a:xfrm>
        </p:spPr>
        <p:txBody>
          <a:bodyPr>
            <a:normAutofit fontScale="90000"/>
          </a:bodyPr>
          <a:lstStyle/>
          <a:p>
            <a:r>
              <a:rPr lang="en-US" b="1" dirty="0" smtClean="0">
                <a:solidFill>
                  <a:srgbClr val="00B0F0"/>
                </a:solidFill>
              </a:rPr>
              <a:t>Drainage Pipe System Calculations</a:t>
            </a:r>
            <a:endParaRPr b="1" dirty="0">
              <a:solidFill>
                <a:srgbClr val="00B0F0"/>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242457" y="1688841"/>
            <a:ext cx="7707086" cy="15022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2457" y="3191070"/>
            <a:ext cx="7707087" cy="3112364"/>
          </a:xfrm>
          <a:prstGeom prst="rect">
            <a:avLst/>
          </a:prstGeom>
        </p:spPr>
      </p:pic>
    </p:spTree>
    <p:extLst>
      <p:ext uri="{BB962C8B-B14F-4D97-AF65-F5344CB8AC3E}">
        <p14:creationId xmlns:p14="http://schemas.microsoft.com/office/powerpoint/2010/main" val="22130319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3126" y="718458"/>
            <a:ext cx="7707086" cy="280851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3128" y="3526971"/>
            <a:ext cx="7707085" cy="2575249"/>
          </a:xfrm>
          <a:prstGeom prst="rect">
            <a:avLst/>
          </a:prstGeom>
        </p:spPr>
      </p:pic>
    </p:spTree>
    <p:extLst>
      <p:ext uri="{BB962C8B-B14F-4D97-AF65-F5344CB8AC3E}">
        <p14:creationId xmlns:p14="http://schemas.microsoft.com/office/powerpoint/2010/main" val="3375820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1118" y="737119"/>
            <a:ext cx="7585788" cy="5198545"/>
          </a:xfrm>
        </p:spPr>
      </p:pic>
    </p:spTree>
    <p:extLst>
      <p:ext uri="{BB962C8B-B14F-4D97-AF65-F5344CB8AC3E}">
        <p14:creationId xmlns:p14="http://schemas.microsoft.com/office/powerpoint/2010/main" val="12809442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6640" y="915338"/>
            <a:ext cx="7213600" cy="904132"/>
          </a:xfrm>
        </p:spPr>
        <p:txBody>
          <a:bodyPr>
            <a:normAutofit/>
          </a:bodyPr>
          <a:lstStyle/>
          <a:p>
            <a:r>
              <a:rPr lang="en-US" b="1" dirty="0" smtClean="0">
                <a:solidFill>
                  <a:srgbClr val="00B0F0"/>
                </a:solidFill>
              </a:rPr>
              <a:t>5.4.3 Water Storage Calculation</a:t>
            </a:r>
            <a:endParaRPr b="1" dirty="0">
              <a:solidFill>
                <a:srgbClr val="00B0F0"/>
              </a:solidFill>
            </a:endParaRPr>
          </a:p>
        </p:txBody>
      </p:sp>
      <p:sp>
        <p:nvSpPr>
          <p:cNvPr id="3" name="Content Placeholder 2"/>
          <p:cNvSpPr>
            <a:spLocks noGrp="1"/>
          </p:cNvSpPr>
          <p:nvPr>
            <p:ph idx="1"/>
          </p:nvPr>
        </p:nvSpPr>
        <p:spPr>
          <a:xfrm>
            <a:off x="2279780" y="2313991"/>
            <a:ext cx="7931020" cy="4217438"/>
          </a:xfrm>
        </p:spPr>
        <p:txBody>
          <a:bodyPr/>
          <a:lstStyle/>
          <a:p>
            <a:r>
              <a:rPr lang="en-US" b="1" dirty="0" smtClean="0"/>
              <a:t>Rectangle</a:t>
            </a:r>
          </a:p>
          <a:p>
            <a:r>
              <a:rPr dirty="0" smtClean="0"/>
              <a:t>Width </a:t>
            </a:r>
            <a:r>
              <a:rPr dirty="0"/>
              <a:t>= 34 m</a:t>
            </a:r>
          </a:p>
          <a:p>
            <a:r>
              <a:rPr dirty="0"/>
              <a:t>Length = 54 </a:t>
            </a:r>
            <a:r>
              <a:rPr dirty="0" smtClean="0"/>
              <a:t>m</a:t>
            </a:r>
            <a:endParaRPr lang="en-US" dirty="0" smtClean="0"/>
          </a:p>
          <a:p>
            <a:r>
              <a:rPr lang="en-US" dirty="0" smtClean="0"/>
              <a:t>Depth=2m</a:t>
            </a:r>
          </a:p>
          <a:p>
            <a:pPr marL="0" indent="0">
              <a:buNone/>
            </a:pPr>
            <a:r>
              <a:rPr lang="en-US" dirty="0" smtClean="0"/>
              <a:t> Step 1: Area</a:t>
            </a:r>
            <a:endParaRPr dirty="0"/>
          </a:p>
          <a:p>
            <a:r>
              <a:rPr dirty="0"/>
              <a:t>Area = 34 × 54 = 1836 </a:t>
            </a:r>
            <a:r>
              <a:rPr dirty="0" smtClean="0"/>
              <a:t>m²</a:t>
            </a:r>
            <a:endParaRPr lang="en-US" dirty="0" smtClean="0"/>
          </a:p>
          <a:p>
            <a:pPr marL="0" indent="0">
              <a:buNone/>
            </a:pPr>
            <a:r>
              <a:rPr lang="en-US" dirty="0" smtClean="0"/>
              <a:t> Step 2: Volume</a:t>
            </a:r>
          </a:p>
          <a:p>
            <a:r>
              <a:rPr lang="en-US" dirty="0" smtClean="0"/>
              <a:t>Volume =1836</a:t>
            </a:r>
            <a:r>
              <a:rPr lang="en-US" dirty="0"/>
              <a:t> </a:t>
            </a:r>
            <a:r>
              <a:rPr lang="en-US" dirty="0" smtClean="0"/>
              <a:t>×2= 3672 MC</a:t>
            </a:r>
            <a:endParaRP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7014" y="2313992"/>
            <a:ext cx="3013787" cy="3965511"/>
          </a:xfrm>
          <a:prstGeom prst="rect">
            <a:avLst/>
          </a:prstGeom>
        </p:spPr>
      </p:pic>
    </p:spTree>
    <p:extLst>
      <p:ext uri="{BB962C8B-B14F-4D97-AF65-F5344CB8AC3E}">
        <p14:creationId xmlns:p14="http://schemas.microsoft.com/office/powerpoint/2010/main" val="1239080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Storage Examples</a:t>
            </a:r>
          </a:p>
        </p:txBody>
      </p:sp>
      <p:sp>
        <p:nvSpPr>
          <p:cNvPr id="3" name="Content Placeholder 2"/>
          <p:cNvSpPr>
            <a:spLocks noGrp="1"/>
          </p:cNvSpPr>
          <p:nvPr>
            <p:ph idx="1"/>
          </p:nvPr>
        </p:nvSpPr>
        <p:spPr/>
        <p:txBody>
          <a:bodyPr/>
          <a:lstStyle/>
          <a:p>
            <a:r>
              <a:rPr dirty="0"/>
              <a:t>100 mm = </a:t>
            </a:r>
            <a:r>
              <a:rPr lang="en-US" dirty="0" smtClean="0"/>
              <a:t>367</a:t>
            </a:r>
            <a:r>
              <a:rPr dirty="0" smtClean="0"/>
              <a:t>,</a:t>
            </a:r>
            <a:r>
              <a:rPr lang="en-US" dirty="0" smtClean="0"/>
              <a:t>2</a:t>
            </a:r>
            <a:r>
              <a:rPr dirty="0" smtClean="0"/>
              <a:t>00 </a:t>
            </a:r>
            <a:r>
              <a:rPr dirty="0"/>
              <a:t>liters</a:t>
            </a:r>
          </a:p>
          <a:p>
            <a:r>
              <a:rPr dirty="0"/>
              <a:t>1000 mm (1 m) = </a:t>
            </a:r>
            <a:r>
              <a:rPr lang="en-US" dirty="0" smtClean="0"/>
              <a:t>3</a:t>
            </a:r>
            <a:r>
              <a:rPr dirty="0" smtClean="0"/>
              <a:t>,</a:t>
            </a:r>
            <a:r>
              <a:rPr lang="en-US" dirty="0"/>
              <a:t>6</a:t>
            </a:r>
            <a:r>
              <a:rPr lang="en-US" dirty="0" smtClean="0"/>
              <a:t>72</a:t>
            </a:r>
            <a:r>
              <a:rPr dirty="0" smtClean="0"/>
              <a:t>,000 </a:t>
            </a:r>
            <a:r>
              <a:rPr dirty="0"/>
              <a:t>liters</a:t>
            </a:r>
          </a:p>
          <a:p>
            <a:r>
              <a:rPr dirty="0"/>
              <a:t>2000 mm (2 m) = </a:t>
            </a:r>
            <a:r>
              <a:rPr lang="en-US" dirty="0" smtClean="0"/>
              <a:t>7</a:t>
            </a:r>
            <a:r>
              <a:rPr dirty="0" smtClean="0"/>
              <a:t>,</a:t>
            </a:r>
            <a:r>
              <a:rPr lang="en-US" dirty="0" smtClean="0"/>
              <a:t>344</a:t>
            </a:r>
            <a:r>
              <a:rPr dirty="0" smtClean="0"/>
              <a:t>,000 </a:t>
            </a:r>
            <a:r>
              <a:rPr dirty="0"/>
              <a:t>liters</a:t>
            </a:r>
          </a:p>
        </p:txBody>
      </p:sp>
    </p:spTree>
    <p:extLst>
      <p:ext uri="{BB962C8B-B14F-4D97-AF65-F5344CB8AC3E}">
        <p14:creationId xmlns:p14="http://schemas.microsoft.com/office/powerpoint/2010/main" val="12864151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231" y="0"/>
            <a:ext cx="7478655" cy="1319515"/>
          </a:xfrm>
        </p:spPr>
        <p:txBody>
          <a:bodyPr>
            <a:normAutofit fontScale="90000"/>
          </a:bodyPr>
          <a:lstStyle/>
          <a:p>
            <a:r>
              <a:rPr lang="en-US" sz="3600" b="1" dirty="0" smtClean="0">
                <a:solidFill>
                  <a:schemeClr val="accent1"/>
                </a:solidFill>
              </a:rPr>
              <a:t>6.0 Geotechnical Investigation</a:t>
            </a:r>
            <a:br>
              <a:rPr lang="en-US" sz="3600" b="1" dirty="0" smtClean="0">
                <a:solidFill>
                  <a:schemeClr val="accent1"/>
                </a:solidFill>
              </a:rPr>
            </a:br>
            <a:r>
              <a:rPr lang="en-US" sz="3600" b="1" dirty="0" smtClean="0">
                <a:solidFill>
                  <a:schemeClr val="accent1"/>
                </a:solidFill>
              </a:rPr>
              <a:t>A</a:t>
            </a:r>
            <a:r>
              <a:rPr lang="en-US" sz="3600" b="1" dirty="0">
                <a:solidFill>
                  <a:schemeClr val="accent1"/>
                </a:solidFill>
              </a:rPr>
              <a:t>. Drainage &amp; Flood Risk</a:t>
            </a:r>
            <a:br>
              <a:rPr lang="en-US" sz="3600" b="1" dirty="0">
                <a:solidFill>
                  <a:schemeClr val="accent1"/>
                </a:solidFill>
              </a:rPr>
            </a:br>
            <a:endParaRPr lang="en-US" sz="3600" dirty="0">
              <a:solidFill>
                <a:schemeClr val="accent1"/>
              </a:solidFill>
            </a:endParaRPr>
          </a:p>
        </p:txBody>
      </p:sp>
      <p:sp>
        <p:nvSpPr>
          <p:cNvPr id="3" name="Content Placeholder 2"/>
          <p:cNvSpPr>
            <a:spLocks noGrp="1"/>
          </p:cNvSpPr>
          <p:nvPr>
            <p:ph idx="1"/>
          </p:nvPr>
        </p:nvSpPr>
        <p:spPr>
          <a:xfrm>
            <a:off x="428264" y="729205"/>
            <a:ext cx="9306046" cy="6128795"/>
          </a:xfrm>
        </p:spPr>
        <p:txBody>
          <a:bodyPr>
            <a:normAutofit/>
          </a:bodyPr>
          <a:lstStyle/>
          <a:p>
            <a:pPr marL="0" indent="0">
              <a:buNone/>
            </a:pPr>
            <a:endParaRPr lang="en-US" b="1" dirty="0" smtClean="0">
              <a:solidFill>
                <a:schemeClr val="accent1"/>
              </a:solidFill>
            </a:endParaRPr>
          </a:p>
          <a:p>
            <a:pPr marL="0" indent="0">
              <a:buNone/>
            </a:pPr>
            <a:r>
              <a:rPr lang="en-US" sz="2400" b="1" dirty="0" smtClean="0">
                <a:solidFill>
                  <a:schemeClr val="accent1"/>
                </a:solidFill>
              </a:rPr>
              <a:t>1.Site </a:t>
            </a:r>
            <a:r>
              <a:rPr lang="en-US" sz="2400" b="1" dirty="0">
                <a:solidFill>
                  <a:schemeClr val="accent1"/>
                </a:solidFill>
              </a:rPr>
              <a:t>drainage </a:t>
            </a:r>
            <a:r>
              <a:rPr lang="en-US" sz="2400" dirty="0"/>
              <a:t>at </a:t>
            </a:r>
            <a:r>
              <a:rPr lang="en-US" sz="2400" dirty="0" err="1"/>
              <a:t>Daalo</a:t>
            </a:r>
            <a:r>
              <a:rPr lang="en-US" sz="2400" dirty="0"/>
              <a:t> Road, </a:t>
            </a:r>
            <a:r>
              <a:rPr lang="en-US" sz="2400" dirty="0" err="1"/>
              <a:t>Bakaro</a:t>
            </a:r>
            <a:r>
              <a:rPr lang="en-US" sz="2400" dirty="0"/>
              <a:t> Market, Mogadishu is moderate to poor.</a:t>
            </a:r>
          </a:p>
          <a:p>
            <a:pPr marL="0" indent="0">
              <a:buNone/>
            </a:pPr>
            <a:r>
              <a:rPr lang="en-US" sz="2400" dirty="0"/>
              <a:t>Some signs of water accumulation are observed during rainfall due to limited drainage systems.</a:t>
            </a:r>
          </a:p>
          <a:p>
            <a:pPr marL="0" indent="0">
              <a:buNone/>
            </a:pPr>
            <a:r>
              <a:rPr lang="en-US" sz="2400" dirty="0"/>
              <a:t>The area appears potentially prone to flooding, especially during rainy seasons.</a:t>
            </a:r>
          </a:p>
          <a:p>
            <a:pPr marL="0" indent="0">
              <a:buNone/>
            </a:pPr>
            <a:r>
              <a:rPr lang="en-US" sz="2400" b="1" dirty="0">
                <a:solidFill>
                  <a:schemeClr val="accent1"/>
                </a:solidFill>
              </a:rPr>
              <a:t>2. General Geotechnical Interpretation</a:t>
            </a:r>
          </a:p>
          <a:p>
            <a:pPr marL="0" indent="0">
              <a:buNone/>
            </a:pPr>
            <a:r>
              <a:rPr lang="en-US" sz="2400" b="1" dirty="0"/>
              <a:t>B.0 Preliminary Subsurface Interpretation</a:t>
            </a:r>
          </a:p>
          <a:p>
            <a:pPr marL="0" indent="0">
              <a:buNone/>
            </a:pPr>
            <a:r>
              <a:rPr lang="en-US" sz="2400" dirty="0"/>
              <a:t>Based on visual assessment of </a:t>
            </a:r>
            <a:r>
              <a:rPr lang="en-US" sz="2400" dirty="0" err="1"/>
              <a:t>Daalo</a:t>
            </a:r>
            <a:r>
              <a:rPr lang="en-US" sz="2400" dirty="0"/>
              <a:t> Road (</a:t>
            </a:r>
            <a:r>
              <a:rPr lang="en-US" sz="2400" dirty="0" err="1"/>
              <a:t>Bakaro</a:t>
            </a:r>
            <a:r>
              <a:rPr lang="en-US" sz="2400" dirty="0"/>
              <a:t> Market area):</a:t>
            </a:r>
          </a:p>
          <a:p>
            <a:pPr marL="0" indent="0">
              <a:buNone/>
            </a:pPr>
            <a:r>
              <a:rPr lang="en-US" sz="2400" dirty="0"/>
              <a:t>Subsoil is likely composed of:</a:t>
            </a:r>
          </a:p>
          <a:p>
            <a:r>
              <a:rPr lang="en-US" sz="2400" dirty="0"/>
              <a:t>Silty sand with sandy clay layers</a:t>
            </a:r>
          </a:p>
          <a:p>
            <a:r>
              <a:rPr lang="en-US" sz="2400" dirty="0"/>
              <a:t>Soil conditions suggest:</a:t>
            </a:r>
          </a:p>
          <a:p>
            <a:r>
              <a:rPr lang="en-US" sz="2400" dirty="0"/>
              <a:t>Moderate bearing </a:t>
            </a:r>
            <a:r>
              <a:rPr lang="en-US" sz="2400" dirty="0" smtClean="0"/>
              <a:t>capacity</a:t>
            </a:r>
            <a:endParaRPr lang="en-US" dirty="0"/>
          </a:p>
        </p:txBody>
      </p:sp>
    </p:spTree>
    <p:extLst>
      <p:ext uri="{BB962C8B-B14F-4D97-AF65-F5344CB8AC3E}">
        <p14:creationId xmlns:p14="http://schemas.microsoft.com/office/powerpoint/2010/main" val="28937499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3916" y="272562"/>
            <a:ext cx="8948900" cy="6400799"/>
          </a:xfrm>
        </p:spPr>
        <p:txBody>
          <a:bodyPr>
            <a:normAutofit/>
          </a:bodyPr>
          <a:lstStyle/>
          <a:p>
            <a:pPr marL="0" indent="0">
              <a:buNone/>
            </a:pPr>
            <a:r>
              <a:rPr lang="en-US" sz="2400" b="1" dirty="0" smtClean="0"/>
              <a:t>Settlement risk: low to medium</a:t>
            </a:r>
          </a:p>
          <a:p>
            <a:pPr marL="0" indent="0">
              <a:buNone/>
            </a:pPr>
            <a:r>
              <a:rPr lang="en-US" sz="2400" dirty="0" smtClean="0"/>
              <a:t>The subsurface conditions are preliminarily interpreted as cohesive to semi-cohesive soils, suitable for light to medium structures with proper design.</a:t>
            </a:r>
          </a:p>
          <a:p>
            <a:pPr marL="0" indent="0">
              <a:buNone/>
            </a:pPr>
            <a:r>
              <a:rPr lang="en-US" sz="2400" b="1" dirty="0" smtClean="0">
                <a:solidFill>
                  <a:schemeClr val="accent1"/>
                </a:solidFill>
              </a:rPr>
              <a:t>3</a:t>
            </a:r>
            <a:r>
              <a:rPr lang="en-US" sz="2400" b="1" dirty="0">
                <a:solidFill>
                  <a:schemeClr val="accent1"/>
                </a:solidFill>
              </a:rPr>
              <a:t>. Preliminary Engineering Assessment</a:t>
            </a:r>
          </a:p>
          <a:p>
            <a:pPr marL="0" indent="0">
              <a:buNone/>
            </a:pPr>
            <a:r>
              <a:rPr lang="en-US" sz="3200" b="1" dirty="0"/>
              <a:t>C.0 Foundation Considerations</a:t>
            </a:r>
          </a:p>
          <a:p>
            <a:pPr marL="0" indent="0">
              <a:buNone/>
            </a:pPr>
            <a:r>
              <a:rPr lang="en-US" sz="2400" dirty="0"/>
              <a:t>Based on assumed soil conditions:</a:t>
            </a:r>
          </a:p>
          <a:p>
            <a:pPr marL="0" indent="0">
              <a:buNone/>
            </a:pPr>
            <a:r>
              <a:rPr lang="en-US" sz="2400" dirty="0"/>
              <a:t>Shallow foundations (strip or pad footings) are likely suitable</a:t>
            </a:r>
          </a:p>
          <a:p>
            <a:pPr marL="0" indent="0">
              <a:buNone/>
            </a:pPr>
            <a:r>
              <a:rPr lang="en-US" sz="2400" dirty="0"/>
              <a:t>Ground compaction may be required in weaker zones</a:t>
            </a:r>
          </a:p>
          <a:p>
            <a:pPr marL="0" indent="0">
              <a:buNone/>
            </a:pPr>
            <a:r>
              <a:rPr lang="en-US" sz="2400" dirty="0"/>
              <a:t>Estimated allowable bearing capacity:</a:t>
            </a:r>
          </a:p>
          <a:p>
            <a:pPr marL="0" indent="0">
              <a:buNone/>
            </a:pPr>
            <a:r>
              <a:rPr lang="en-US" sz="2400" b="1" dirty="0"/>
              <a:t>100 – 200 </a:t>
            </a:r>
            <a:r>
              <a:rPr lang="en-US" sz="2400" b="1" dirty="0" err="1"/>
              <a:t>kPa</a:t>
            </a:r>
            <a:r>
              <a:rPr lang="en-US" sz="2400" b="1" dirty="0"/>
              <a:t> </a:t>
            </a:r>
            <a:r>
              <a:rPr lang="en-US" sz="2400" dirty="0"/>
              <a:t>(ASSUMED)</a:t>
            </a:r>
          </a:p>
          <a:p>
            <a:pPr marL="0" indent="0">
              <a:buNone/>
            </a:pPr>
            <a:r>
              <a:rPr lang="en-US" sz="2400" dirty="0" smtClean="0"/>
              <a:t> </a:t>
            </a:r>
            <a:r>
              <a:rPr lang="en-US" sz="2400" dirty="0"/>
              <a:t>These values are indicative and based on typical soil behavior observed at the site</a:t>
            </a:r>
            <a:r>
              <a:rPr lang="en-US" sz="2400" dirty="0" smtClean="0"/>
              <a:t>.</a:t>
            </a:r>
            <a:endParaRPr lang="en-US" sz="2400" dirty="0"/>
          </a:p>
        </p:txBody>
      </p:sp>
    </p:spTree>
    <p:extLst>
      <p:ext uri="{BB962C8B-B14F-4D97-AF65-F5344CB8AC3E}">
        <p14:creationId xmlns:p14="http://schemas.microsoft.com/office/powerpoint/2010/main" val="27172879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459" y="457202"/>
            <a:ext cx="8796760" cy="5642656"/>
          </a:xfrm>
        </p:spPr>
        <p:txBody>
          <a:bodyPr>
            <a:noAutofit/>
          </a:bodyPr>
          <a:lstStyle/>
          <a:p>
            <a:pPr marL="0" indent="0">
              <a:buNone/>
            </a:pPr>
            <a:r>
              <a:rPr lang="en-US" sz="2800" b="1" dirty="0" smtClean="0">
                <a:solidFill>
                  <a:schemeClr val="accent1"/>
                </a:solidFill>
              </a:rPr>
              <a:t>D. Limitations &amp; Disclaimer</a:t>
            </a:r>
          </a:p>
          <a:p>
            <a:pPr marL="0" indent="0">
              <a:buNone/>
            </a:pPr>
            <a:r>
              <a:rPr lang="en-US" sz="3600" b="1" dirty="0" smtClean="0"/>
              <a:t>E.0 Limitations of Study</a:t>
            </a:r>
          </a:p>
          <a:p>
            <a:pPr marL="0" indent="0">
              <a:buNone/>
            </a:pPr>
            <a:r>
              <a:rPr lang="en-US" sz="2800" dirty="0" smtClean="0"/>
              <a:t>This assessment is based only on visual inspection of </a:t>
            </a:r>
            <a:r>
              <a:rPr lang="en-US" sz="2800" dirty="0" err="1" smtClean="0"/>
              <a:t>Daalo</a:t>
            </a:r>
            <a:r>
              <a:rPr lang="en-US" sz="2800" dirty="0" smtClean="0"/>
              <a:t> Road.</a:t>
            </a:r>
          </a:p>
          <a:p>
            <a:pPr marL="0" indent="0">
              <a:buNone/>
            </a:pPr>
            <a:r>
              <a:rPr lang="en-US" sz="2800" dirty="0" smtClean="0"/>
              <a:t>No boreholes, in-situ testing, or laboratory analysis were conducted.</a:t>
            </a:r>
          </a:p>
          <a:p>
            <a:pPr marL="0" indent="0">
              <a:buNone/>
            </a:pPr>
            <a:r>
              <a:rPr lang="en-US" sz="2800" dirty="0" smtClean="0"/>
              <a:t>Therefore, subsurface conditions may vary and cannot be fully confirmed.</a:t>
            </a:r>
          </a:p>
          <a:p>
            <a:pPr marL="0" indent="0">
              <a:buNone/>
            </a:pPr>
            <a:r>
              <a:rPr lang="en-US" sz="2800" dirty="0" smtClean="0"/>
              <a:t>A detailed geotechnical investigation is recommended before construction</a:t>
            </a:r>
            <a:r>
              <a:rPr lang="en-US" sz="2800" b="1" dirty="0" smtClean="0"/>
              <a:t>.</a:t>
            </a:r>
          </a:p>
          <a:p>
            <a:pPr marL="0" indent="0">
              <a:buNone/>
            </a:pPr>
            <a:endParaRPr lang="en-US" sz="2800" dirty="0"/>
          </a:p>
        </p:txBody>
      </p:sp>
    </p:spTree>
    <p:extLst>
      <p:ext uri="{BB962C8B-B14F-4D97-AF65-F5344CB8AC3E}">
        <p14:creationId xmlns:p14="http://schemas.microsoft.com/office/powerpoint/2010/main" val="962772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8896"/>
            <a:ext cx="7909249" cy="763929"/>
          </a:xfrm>
        </p:spPr>
        <p:txBody>
          <a:bodyPr>
            <a:normAutofit/>
          </a:bodyPr>
          <a:lstStyle/>
          <a:p>
            <a:r>
              <a:rPr lang="en-US" sz="4400" b="1" dirty="0" smtClean="0">
                <a:solidFill>
                  <a:schemeClr val="accent1"/>
                </a:solidFill>
              </a:rPr>
              <a:t>6.1 Structure of Pavement</a:t>
            </a:r>
            <a:endParaRPr lang="en-US" sz="4400" b="1" dirty="0">
              <a:solidFill>
                <a:schemeClr val="accent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2825"/>
            <a:ext cx="12192000" cy="5955175"/>
          </a:xfrm>
          <a:prstGeom prst="rect">
            <a:avLst/>
          </a:prstGeom>
        </p:spPr>
      </p:pic>
    </p:spTree>
    <p:extLst>
      <p:ext uri="{BB962C8B-B14F-4D97-AF65-F5344CB8AC3E}">
        <p14:creationId xmlns:p14="http://schemas.microsoft.com/office/powerpoint/2010/main" val="432895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720" y="92598"/>
            <a:ext cx="6967477" cy="763930"/>
          </a:xfrm>
        </p:spPr>
        <p:txBody>
          <a:bodyPr>
            <a:normAutofit fontScale="90000"/>
          </a:bodyPr>
          <a:lstStyle/>
          <a:p>
            <a:pPr algn="ctr"/>
            <a:r>
              <a:rPr lang="en-US" b="1" dirty="0" smtClean="0">
                <a:solidFill>
                  <a:schemeClr val="accent1"/>
                </a:solidFill>
              </a:rPr>
              <a:t>6.2 Cost estimation of Pavement</a:t>
            </a:r>
            <a:endParaRPr lang="en-US" b="1" dirty="0">
              <a:solidFill>
                <a:schemeClr val="accent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3450" y="942975"/>
            <a:ext cx="8858249" cy="5734050"/>
          </a:xfrm>
        </p:spPr>
      </p:pic>
    </p:spTree>
    <p:extLst>
      <p:ext uri="{BB962C8B-B14F-4D97-AF65-F5344CB8AC3E}">
        <p14:creationId xmlns:p14="http://schemas.microsoft.com/office/powerpoint/2010/main" val="41274524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040" y="121921"/>
            <a:ext cx="4043680" cy="568959"/>
          </a:xfrm>
        </p:spPr>
        <p:txBody>
          <a:bodyPr>
            <a:noAutofit/>
          </a:bodyPr>
          <a:lstStyle/>
          <a:p>
            <a:pPr algn="ctr"/>
            <a:r>
              <a:rPr lang="en-US" b="1" dirty="0" smtClean="0">
                <a:solidFill>
                  <a:srgbClr val="00B0F0"/>
                </a:solidFill>
              </a:rPr>
              <a:t>Conclusion</a:t>
            </a:r>
            <a:endParaRPr lang="en-US" b="1" dirty="0">
              <a:solidFill>
                <a:srgbClr val="00B0F0"/>
              </a:solidFill>
            </a:endParaRPr>
          </a:p>
        </p:txBody>
      </p:sp>
      <p:sp>
        <p:nvSpPr>
          <p:cNvPr id="3" name="Content Placeholder 2"/>
          <p:cNvSpPr>
            <a:spLocks noGrp="1"/>
          </p:cNvSpPr>
          <p:nvPr>
            <p:ph idx="1"/>
          </p:nvPr>
        </p:nvSpPr>
        <p:spPr>
          <a:xfrm>
            <a:off x="838200" y="792480"/>
            <a:ext cx="10515600" cy="5384483"/>
          </a:xfrm>
        </p:spPr>
        <p:txBody>
          <a:bodyPr>
            <a:normAutofit fontScale="92500"/>
          </a:bodyPr>
          <a:lstStyle/>
          <a:p>
            <a:pPr marL="0" indent="0">
              <a:buNone/>
            </a:pPr>
            <a:r>
              <a:rPr lang="en-US" sz="4000" dirty="0" smtClean="0"/>
              <a:t>A proper drainage design is essential for controlling floods on </a:t>
            </a:r>
            <a:r>
              <a:rPr lang="en-US" sz="4000" dirty="0" err="1" smtClean="0"/>
              <a:t>Daalo</a:t>
            </a:r>
            <a:r>
              <a:rPr lang="en-US" sz="4000" dirty="0" smtClean="0"/>
              <a:t> Road in </a:t>
            </a:r>
            <a:r>
              <a:rPr lang="en-US" sz="4000" dirty="0" err="1" smtClean="0"/>
              <a:t>Banaadir</a:t>
            </a:r>
            <a:r>
              <a:rPr lang="en-US" sz="4000" dirty="0" smtClean="0"/>
              <a:t> Region, Somalia. An effective drainage system helps manage </a:t>
            </a:r>
            <a:r>
              <a:rPr lang="en-US" sz="4000" dirty="0" err="1" smtClean="0"/>
              <a:t>stormwater</a:t>
            </a:r>
            <a:r>
              <a:rPr lang="en-US" sz="4000" dirty="0" smtClean="0"/>
              <a:t> runoff, reduce road damage, improve transportation safety, and minimize flooding impacts on nearby communities. Therefore, implementing a well-planned drainage system will improve the durability and sustainability of the road infrastructure while supporting urban development in the area</a:t>
            </a:r>
            <a:r>
              <a:rPr lang="en-US" dirty="0" smtClean="0"/>
              <a:t>.</a:t>
            </a:r>
            <a:endParaRPr lang="en-US" dirty="0"/>
          </a:p>
        </p:txBody>
      </p:sp>
    </p:spTree>
    <p:extLst>
      <p:ext uri="{BB962C8B-B14F-4D97-AF65-F5344CB8AC3E}">
        <p14:creationId xmlns:p14="http://schemas.microsoft.com/office/powerpoint/2010/main" val="31049799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419</TotalTime>
  <Words>2307</Words>
  <Application>Microsoft Office PowerPoint</Application>
  <PresentationFormat>Widescreen</PresentationFormat>
  <Paragraphs>297</Paragraphs>
  <Slides>59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Arial</vt:lpstr>
      <vt:lpstr>Arial MT</vt:lpstr>
      <vt:lpstr>Bahnschrift Light</vt:lpstr>
      <vt:lpstr>Calibri</vt:lpstr>
      <vt:lpstr>Calibri Light</vt:lpstr>
      <vt:lpstr>Lucida Sans Unicode</vt:lpstr>
      <vt:lpstr>Segoe UI Symbol</vt:lpstr>
      <vt:lpstr>Tahoma</vt:lpstr>
      <vt:lpstr>Times New Roman</vt:lpstr>
      <vt:lpstr>Wingdings</vt:lpstr>
      <vt:lpstr>Office Theme</vt:lpstr>
      <vt:lpstr>PowerPoint Presentation</vt:lpstr>
      <vt:lpstr>ALLAMAGAN CONSTRUCTION COMPANY</vt:lpstr>
      <vt:lpstr>1.0 Introduction</vt:lpstr>
      <vt:lpstr>PowerPoint Presentation</vt:lpstr>
      <vt:lpstr>1.1 Definition of Drainage Design For Flood Control in Daalo, Mogadishu, Somalia</vt:lpstr>
      <vt:lpstr>1.2. Title of the Project</vt:lpstr>
      <vt:lpstr>1.3. Statement of the Problem</vt:lpstr>
      <vt:lpstr>1.4. Justification of the Drainage Design (Flood Control)</vt:lpstr>
      <vt:lpstr>1.5. Objectives of the Drainage Design (Flood Control)</vt:lpstr>
      <vt:lpstr>1.6. Scope of the Drainage Design (Flood Control)</vt:lpstr>
      <vt:lpstr>1.7. Type &amp; Users of the Drainage Design (Flood Control)</vt:lpstr>
      <vt:lpstr>Conclusion</vt:lpstr>
      <vt:lpstr>2.0 Introduction Over all Topography information</vt:lpstr>
      <vt:lpstr>Topography information</vt:lpstr>
      <vt:lpstr>We started the survey from the Bar Ubax Side and concluded at the Balagsii area.</vt:lpstr>
      <vt:lpstr>Topography information</vt:lpstr>
      <vt:lpstr>The problem We Found</vt:lpstr>
      <vt:lpstr>The Solution</vt:lpstr>
      <vt:lpstr>2.1 CUT AND FILL</vt:lpstr>
      <vt:lpstr>Street 1 Balagsi to Bar uwax  South and North</vt:lpstr>
      <vt:lpstr>Street 2 Balagsi to Bar uwax  South and North </vt:lpstr>
      <vt:lpstr>Street 3 Balagsi to Bar uwax  South and North </vt:lpstr>
      <vt:lpstr>Street 4 Balagsi to Bar uwax  South and North</vt:lpstr>
      <vt:lpstr>Street 5 Balagsi to Bar uwax  South and North </vt:lpstr>
      <vt:lpstr>Street 6 Balagsi to Bar uwax  South and North </vt:lpstr>
      <vt:lpstr>Street 7 Balagsi to Bar uwax  Sough and North </vt:lpstr>
      <vt:lpstr>Street of drainage system</vt:lpstr>
      <vt:lpstr>Drainage system design </vt:lpstr>
      <vt:lpstr>PowerPoint Presentation</vt:lpstr>
      <vt:lpstr>Conclusion</vt:lpstr>
      <vt:lpstr>3.0 -Road reconstruction layout sketch</vt:lpstr>
      <vt:lpstr>3.1 - Drainage system concept diagram</vt:lpstr>
      <vt:lpstr>3.2 Road cross-section drawing</vt:lpstr>
      <vt:lpstr>3.3 Water Flow Direction SketchDescription:</vt:lpstr>
      <vt:lpstr>3.4 - Sustainable Drainage Features (SUDS)Sustainability Elements:</vt:lpstr>
      <vt:lpstr>PowerPoint Presentation</vt:lpstr>
      <vt:lpstr>4.1 ELEVATION OF DRAINAGE SYSTEM</vt:lpstr>
      <vt:lpstr>4.2- 3D Road</vt:lpstr>
      <vt:lpstr>4.2- 3D Road</vt:lpstr>
      <vt:lpstr>5.0 Planning , Design of Road side Drainage system</vt:lpstr>
      <vt:lpstr>5.1 Somalia Precipitation Average</vt:lpstr>
      <vt:lpstr>Specially Banadir Region </vt:lpstr>
      <vt:lpstr>5.2 Storm water Storage Tanks</vt:lpstr>
      <vt:lpstr>Conclusion</vt:lpstr>
      <vt:lpstr>5.3 Water Storage &amp; Road Design</vt:lpstr>
      <vt:lpstr>5.4.0 Pavement Layout</vt:lpstr>
      <vt:lpstr>5.4.1 Road Dimensions</vt:lpstr>
      <vt:lpstr>5.4.2 Drainage Pipe System Calculations</vt:lpstr>
      <vt:lpstr>Drainage Pipe System Calculations</vt:lpstr>
      <vt:lpstr>PowerPoint Presentation</vt:lpstr>
      <vt:lpstr>PowerPoint Presentation</vt:lpstr>
      <vt:lpstr>5.4.3 Water Storage Calculation</vt:lpstr>
      <vt:lpstr>Storage Examples</vt:lpstr>
      <vt:lpstr>6.0 Geotechnical Investigation A. Drainage &amp; Flood Risk </vt:lpstr>
      <vt:lpstr>PowerPoint Presentation</vt:lpstr>
      <vt:lpstr>PowerPoint Presentation</vt:lpstr>
      <vt:lpstr>6.1 Structure of Pavement</vt:lpstr>
      <vt:lpstr>6.2 Cost estimation of Pavement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ilka cade</dc:creator>
  <cp:lastModifiedBy>SHARIIFA</cp:lastModifiedBy>
  <cp:revision>29</cp:revision>
  <dcterms:created xsi:type="dcterms:W3CDTF">2026-02-18T19:35:57Z</dcterms:created>
  <dcterms:modified xsi:type="dcterms:W3CDTF">2026-08-15T15:07:36Z</dcterms:modified>
</cp:coreProperties>
</file>