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4" r:id="rId1"/>
  </p:sldMasterIdLst>
  <p:sldIdLst>
    <p:sldId id="266" r:id="rId2"/>
    <p:sldId id="267" r:id="rId3"/>
    <p:sldId id="268" r:id="rId4"/>
    <p:sldId id="256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D56E1-2A0F-48ED-A36D-78618086E898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E9D46-E80D-4327-899A-B89DA92CFA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350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D56E1-2A0F-48ED-A36D-78618086E898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E9D46-E80D-4327-899A-B89DA92CFA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1765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D56E1-2A0F-48ED-A36D-78618086E898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E9D46-E80D-4327-899A-B89DA92CFA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977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D56E1-2A0F-48ED-A36D-78618086E898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E9D46-E80D-4327-899A-B89DA92CFA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171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D56E1-2A0F-48ED-A36D-78618086E898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E9D46-E80D-4327-899A-B89DA92CFA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2202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D56E1-2A0F-48ED-A36D-78618086E898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E9D46-E80D-4327-899A-B89DA92CFA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144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D56E1-2A0F-48ED-A36D-78618086E898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E9D46-E80D-4327-899A-B89DA92CFA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76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D56E1-2A0F-48ED-A36D-78618086E898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E9D46-E80D-4327-899A-B89DA92CFA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676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D56E1-2A0F-48ED-A36D-78618086E898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E9D46-E80D-4327-899A-B89DA92CFA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672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D56E1-2A0F-48ED-A36D-78618086E898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E9D46-E80D-4327-899A-B89DA92CFA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782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D56E1-2A0F-48ED-A36D-78618086E898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E9D46-E80D-4327-899A-B89DA92CFAEE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73738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D56E1-2A0F-48ED-A36D-78618086E898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E9D46-E80D-4327-899A-B89DA92CFA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2187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D56E1-2A0F-48ED-A36D-78618086E898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E9D46-E80D-4327-899A-B89DA92CFAEE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43440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D56E1-2A0F-48ED-A36D-78618086E898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E9D46-E80D-4327-899A-B89DA92CFA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3860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D56E1-2A0F-48ED-A36D-78618086E898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E9D46-E80D-4327-899A-B89DA92CFA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5209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D56E1-2A0F-48ED-A36D-78618086E898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BE9D46-E80D-4327-899A-B89DA92CFA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344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FD56E1-2A0F-48ED-A36D-78618086E898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4BE9D46-E80D-4327-899A-B89DA92CFA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939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  <p:sldLayoutId id="2147483806" r:id="rId12"/>
    <p:sldLayoutId id="2147483807" r:id="rId13"/>
    <p:sldLayoutId id="2147483808" r:id="rId14"/>
    <p:sldLayoutId id="2147483809" r:id="rId15"/>
    <p:sldLayoutId id="214748381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0231" y="0"/>
            <a:ext cx="7478655" cy="1319515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solidFill>
                  <a:schemeClr val="accent1"/>
                </a:solidFill>
              </a:rPr>
              <a:t>Geotechnical Investigation</a:t>
            </a:r>
            <a:br>
              <a:rPr lang="en-US" sz="3600" b="1" dirty="0" smtClean="0">
                <a:solidFill>
                  <a:schemeClr val="accent1"/>
                </a:solidFill>
              </a:rPr>
            </a:br>
            <a:r>
              <a:rPr lang="en-US" sz="3600" b="1" dirty="0" smtClean="0">
                <a:solidFill>
                  <a:schemeClr val="accent1"/>
                </a:solidFill>
              </a:rPr>
              <a:t>A</a:t>
            </a:r>
            <a:r>
              <a:rPr lang="en-US" sz="3600" b="1" dirty="0">
                <a:solidFill>
                  <a:schemeClr val="accent1"/>
                </a:solidFill>
              </a:rPr>
              <a:t>. Drainage &amp; Flood Risk</a:t>
            </a:r>
            <a:br>
              <a:rPr lang="en-US" sz="3600" b="1" dirty="0">
                <a:solidFill>
                  <a:schemeClr val="accent1"/>
                </a:solidFill>
              </a:rPr>
            </a:br>
            <a:endParaRPr lang="en-US" sz="3600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264" y="729205"/>
            <a:ext cx="9306046" cy="612879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accent1"/>
                </a:solidFill>
              </a:rPr>
              <a:t>1.Site </a:t>
            </a:r>
            <a:r>
              <a:rPr lang="en-US" sz="2400" b="1" dirty="0">
                <a:solidFill>
                  <a:schemeClr val="accent1"/>
                </a:solidFill>
              </a:rPr>
              <a:t>drainage </a:t>
            </a:r>
            <a:r>
              <a:rPr lang="en-US" sz="2400" dirty="0"/>
              <a:t>at </a:t>
            </a:r>
            <a:r>
              <a:rPr lang="en-US" sz="2400" dirty="0" err="1"/>
              <a:t>Daalo</a:t>
            </a:r>
            <a:r>
              <a:rPr lang="en-US" sz="2400" dirty="0"/>
              <a:t> Road, </a:t>
            </a:r>
            <a:r>
              <a:rPr lang="en-US" sz="2400" dirty="0" err="1"/>
              <a:t>Bakaro</a:t>
            </a:r>
            <a:r>
              <a:rPr lang="en-US" sz="2400" dirty="0"/>
              <a:t> Market, Mogadishu is moderate to poor.</a:t>
            </a:r>
          </a:p>
          <a:p>
            <a:pPr marL="0" indent="0">
              <a:buNone/>
            </a:pPr>
            <a:r>
              <a:rPr lang="en-US" sz="2400" dirty="0"/>
              <a:t>Some signs of water accumulation are observed during rainfall due to limited drainage systems.</a:t>
            </a:r>
          </a:p>
          <a:p>
            <a:pPr marL="0" indent="0">
              <a:buNone/>
            </a:pPr>
            <a:r>
              <a:rPr lang="en-US" sz="2400" dirty="0"/>
              <a:t>The area appears potentially prone to flooding, especially during rainy seasons.</a:t>
            </a:r>
          </a:p>
          <a:p>
            <a:pPr marL="0" indent="0">
              <a:buNone/>
            </a:pPr>
            <a:r>
              <a:rPr lang="en-US" sz="2400" b="1" dirty="0">
                <a:solidFill>
                  <a:schemeClr val="accent1"/>
                </a:solidFill>
              </a:rPr>
              <a:t>2. General Geotechnical Interpretation</a:t>
            </a:r>
          </a:p>
          <a:p>
            <a:pPr marL="0" indent="0">
              <a:buNone/>
            </a:pPr>
            <a:r>
              <a:rPr lang="en-US" sz="2400" b="1" dirty="0"/>
              <a:t>B.0 Preliminary Subsurface Interpretation</a:t>
            </a:r>
          </a:p>
          <a:p>
            <a:pPr marL="0" indent="0">
              <a:buNone/>
            </a:pPr>
            <a:r>
              <a:rPr lang="en-US" sz="2400" dirty="0"/>
              <a:t>Based on visual assessment of </a:t>
            </a:r>
            <a:r>
              <a:rPr lang="en-US" sz="2400" dirty="0" err="1"/>
              <a:t>Daalo</a:t>
            </a:r>
            <a:r>
              <a:rPr lang="en-US" sz="2400" dirty="0"/>
              <a:t> Road (</a:t>
            </a:r>
            <a:r>
              <a:rPr lang="en-US" sz="2400" dirty="0" err="1"/>
              <a:t>Bakaro</a:t>
            </a:r>
            <a:r>
              <a:rPr lang="en-US" sz="2400" dirty="0"/>
              <a:t> Market area):</a:t>
            </a:r>
          </a:p>
          <a:p>
            <a:pPr marL="0" indent="0">
              <a:buNone/>
            </a:pPr>
            <a:r>
              <a:rPr lang="en-US" sz="2400" dirty="0"/>
              <a:t>Subsoil is likely composed of:</a:t>
            </a:r>
          </a:p>
          <a:p>
            <a:r>
              <a:rPr lang="en-US" sz="2400" dirty="0"/>
              <a:t>Silty sand with sandy clay layers</a:t>
            </a:r>
          </a:p>
          <a:p>
            <a:r>
              <a:rPr lang="en-US" sz="2400" dirty="0"/>
              <a:t>Soil conditions suggest:</a:t>
            </a:r>
          </a:p>
          <a:p>
            <a:r>
              <a:rPr lang="en-US" sz="2400" dirty="0"/>
              <a:t>Moderate bearing </a:t>
            </a:r>
            <a:r>
              <a:rPr lang="en-US" sz="2400" dirty="0" smtClean="0"/>
              <a:t>capacity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80197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3916" y="272562"/>
            <a:ext cx="8948900" cy="64007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smtClean="0"/>
              <a:t>Settlement risk: low to medium</a:t>
            </a:r>
          </a:p>
          <a:p>
            <a:pPr marL="0" indent="0">
              <a:buNone/>
            </a:pPr>
            <a:r>
              <a:rPr lang="en-US" sz="2400" dirty="0" smtClean="0"/>
              <a:t>The subsurface conditions are preliminarily interpreted as cohesive to semi-cohesive soils, suitable for light to medium structures with proper design.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accent1"/>
                </a:solidFill>
              </a:rPr>
              <a:t>3</a:t>
            </a:r>
            <a:r>
              <a:rPr lang="en-US" sz="2400" b="1" dirty="0">
                <a:solidFill>
                  <a:schemeClr val="accent1"/>
                </a:solidFill>
              </a:rPr>
              <a:t>. Preliminary Engineering Assessment</a:t>
            </a:r>
          </a:p>
          <a:p>
            <a:pPr marL="0" indent="0">
              <a:buNone/>
            </a:pPr>
            <a:r>
              <a:rPr lang="en-US" sz="3200" b="1" dirty="0"/>
              <a:t>C.0 Foundation Considerations</a:t>
            </a:r>
          </a:p>
          <a:p>
            <a:pPr marL="0" indent="0">
              <a:buNone/>
            </a:pPr>
            <a:r>
              <a:rPr lang="en-US" sz="2400" dirty="0"/>
              <a:t>Based on assumed soil conditions:</a:t>
            </a:r>
          </a:p>
          <a:p>
            <a:pPr marL="0" indent="0">
              <a:buNone/>
            </a:pPr>
            <a:r>
              <a:rPr lang="en-US" sz="2400" dirty="0"/>
              <a:t>Shallow foundations (strip or pad footings) are likely suitable</a:t>
            </a:r>
          </a:p>
          <a:p>
            <a:pPr marL="0" indent="0">
              <a:buNone/>
            </a:pPr>
            <a:r>
              <a:rPr lang="en-US" sz="2400" dirty="0"/>
              <a:t>Ground compaction may be required in weaker zones</a:t>
            </a:r>
          </a:p>
          <a:p>
            <a:pPr marL="0" indent="0">
              <a:buNone/>
            </a:pPr>
            <a:r>
              <a:rPr lang="en-US" sz="2400" dirty="0"/>
              <a:t>Estimated allowable bearing capacity:</a:t>
            </a:r>
          </a:p>
          <a:p>
            <a:pPr marL="0" indent="0">
              <a:buNone/>
            </a:pPr>
            <a:r>
              <a:rPr lang="en-US" sz="2400" b="1" dirty="0"/>
              <a:t>100 – 200 </a:t>
            </a:r>
            <a:r>
              <a:rPr lang="en-US" sz="2400" b="1" dirty="0" err="1"/>
              <a:t>kPa</a:t>
            </a:r>
            <a:r>
              <a:rPr lang="en-US" sz="2400" b="1" dirty="0"/>
              <a:t> </a:t>
            </a:r>
            <a:r>
              <a:rPr lang="en-US" sz="2400" dirty="0"/>
              <a:t>(ASSUMED)</a:t>
            </a:r>
          </a:p>
          <a:p>
            <a:pPr marL="0" indent="0">
              <a:buNone/>
            </a:pPr>
            <a:r>
              <a:rPr lang="en-US" sz="2400" dirty="0" smtClean="0"/>
              <a:t> </a:t>
            </a:r>
            <a:r>
              <a:rPr lang="en-US" sz="2400" dirty="0"/>
              <a:t>These values are indicative and based on typical soil behavior observed at the site</a:t>
            </a:r>
            <a:r>
              <a:rPr lang="en-US" sz="2400" dirty="0" smtClean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315282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3459" y="457202"/>
            <a:ext cx="8796760" cy="564265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b="1" dirty="0" smtClean="0">
                <a:solidFill>
                  <a:schemeClr val="accent1"/>
                </a:solidFill>
              </a:rPr>
              <a:t>D. Limitations &amp; Disclaimer</a:t>
            </a:r>
          </a:p>
          <a:p>
            <a:pPr marL="0" indent="0">
              <a:buNone/>
            </a:pPr>
            <a:r>
              <a:rPr lang="en-US" sz="3600" b="1" dirty="0" smtClean="0"/>
              <a:t>E.0 Limitations of Study</a:t>
            </a:r>
          </a:p>
          <a:p>
            <a:pPr marL="0" indent="0">
              <a:buNone/>
            </a:pPr>
            <a:r>
              <a:rPr lang="en-US" sz="2800" dirty="0" smtClean="0"/>
              <a:t>This assessment is based only on visual inspection of </a:t>
            </a:r>
            <a:r>
              <a:rPr lang="en-US" sz="2800" dirty="0" err="1" smtClean="0"/>
              <a:t>Daalo</a:t>
            </a:r>
            <a:r>
              <a:rPr lang="en-US" sz="2800" dirty="0" smtClean="0"/>
              <a:t> Road.</a:t>
            </a:r>
          </a:p>
          <a:p>
            <a:pPr marL="0" indent="0">
              <a:buNone/>
            </a:pPr>
            <a:r>
              <a:rPr lang="en-US" sz="2800" dirty="0" smtClean="0"/>
              <a:t>No boreholes, in-situ testing, or laboratory analysis were conducted.</a:t>
            </a:r>
          </a:p>
          <a:p>
            <a:pPr marL="0" indent="0">
              <a:buNone/>
            </a:pPr>
            <a:r>
              <a:rPr lang="en-US" sz="2800" dirty="0" smtClean="0"/>
              <a:t>Therefore, subsurface conditions may vary and cannot be fully confirmed.</a:t>
            </a:r>
          </a:p>
          <a:p>
            <a:pPr marL="0" indent="0">
              <a:buNone/>
            </a:pPr>
            <a:r>
              <a:rPr lang="en-US" sz="2800" dirty="0" smtClean="0"/>
              <a:t>A detailed geotechnical investigation is recommended before construction</a:t>
            </a:r>
            <a:r>
              <a:rPr lang="en-US" sz="2800" b="1" dirty="0" smtClean="0"/>
              <a:t>.</a:t>
            </a: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72323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38896"/>
            <a:ext cx="7909249" cy="763929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chemeClr val="accent1"/>
                </a:solidFill>
              </a:rPr>
              <a:t>Structure of Pavement</a:t>
            </a:r>
            <a:endParaRPr lang="en-US" sz="4400" b="1" dirty="0">
              <a:solidFill>
                <a:schemeClr val="accent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2825"/>
            <a:ext cx="12192000" cy="5955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172800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96</TotalTime>
  <Words>239</Words>
  <Application>Microsoft Office PowerPoint</Application>
  <PresentationFormat>Widescreen</PresentationFormat>
  <Paragraphs>29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Trebuchet MS</vt:lpstr>
      <vt:lpstr>Wingdings 3</vt:lpstr>
      <vt:lpstr>Facet</vt:lpstr>
      <vt:lpstr>Geotechnical Investigation A. Drainage &amp; Flood Risk </vt:lpstr>
      <vt:lpstr>PowerPoint Presentation</vt:lpstr>
      <vt:lpstr>PowerPoint Presentation</vt:lpstr>
      <vt:lpstr>Structure of Pavement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Structure of Pavement</dc:title>
  <dc:creator>SHARIIFA</dc:creator>
  <cp:lastModifiedBy>SHARIIFA</cp:lastModifiedBy>
  <cp:revision>11</cp:revision>
  <dcterms:created xsi:type="dcterms:W3CDTF">2026-04-18T03:55:15Z</dcterms:created>
  <dcterms:modified xsi:type="dcterms:W3CDTF">2026-08-15T14:59:13Z</dcterms:modified>
</cp:coreProperties>
</file>