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580" autoAdjust="0"/>
  </p:normalViewPr>
  <p:slideViewPr>
    <p:cSldViewPr snapToGrid="0">
      <p:cViewPr varScale="1">
        <p:scale>
          <a:sx n="64" d="100"/>
          <a:sy n="64" d="100"/>
        </p:scale>
        <p:origin x="9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C4497-F4F0-516C-23B8-D3A19A18BD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68995C7-BABB-661E-234A-326DEAB918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4DEDD2-5ED8-970C-21AD-178FF206342C}"/>
              </a:ext>
            </a:extLst>
          </p:cNvPr>
          <p:cNvSpPr>
            <a:spLocks noGrp="1"/>
          </p:cNvSpPr>
          <p:nvPr>
            <p:ph type="dt" sz="half" idx="10"/>
          </p:nvPr>
        </p:nvSpPr>
        <p:spPr/>
        <p:txBody>
          <a:bodyPr/>
          <a:lstStyle/>
          <a:p>
            <a:fld id="{83880A1F-7CDE-4DCA-AE7D-04EF096BB79F}" type="datetimeFigureOut">
              <a:rPr lang="en-US" smtClean="0"/>
              <a:t>8/10/2026</a:t>
            </a:fld>
            <a:endParaRPr lang="en-US"/>
          </a:p>
        </p:txBody>
      </p:sp>
      <p:sp>
        <p:nvSpPr>
          <p:cNvPr id="5" name="Footer Placeholder 4">
            <a:extLst>
              <a:ext uri="{FF2B5EF4-FFF2-40B4-BE49-F238E27FC236}">
                <a16:creationId xmlns:a16="http://schemas.microsoft.com/office/drawing/2014/main" id="{5EB87F24-AD96-8457-D51C-A21CC1192C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466888-E916-273E-E0A9-D2438EE28C46}"/>
              </a:ext>
            </a:extLst>
          </p:cNvPr>
          <p:cNvSpPr>
            <a:spLocks noGrp="1"/>
          </p:cNvSpPr>
          <p:nvPr>
            <p:ph type="sldNum" sz="quarter" idx="12"/>
          </p:nvPr>
        </p:nvSpPr>
        <p:spPr/>
        <p:txBody>
          <a:bodyPr/>
          <a:lstStyle/>
          <a:p>
            <a:fld id="{F2D4941A-BD40-4B0C-9A2F-20337B2E1BF8}" type="slidenum">
              <a:rPr lang="en-US" smtClean="0"/>
              <a:t>‹#›</a:t>
            </a:fld>
            <a:endParaRPr lang="en-US"/>
          </a:p>
        </p:txBody>
      </p:sp>
    </p:spTree>
    <p:extLst>
      <p:ext uri="{BB962C8B-B14F-4D97-AF65-F5344CB8AC3E}">
        <p14:creationId xmlns:p14="http://schemas.microsoft.com/office/powerpoint/2010/main" val="1747574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2132F-615E-8B30-C74B-DAFA65A6E4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B3A7AB-E21E-3BF1-755C-29D1A01993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6DE2EE-5A98-DD33-BE27-2399213719A8}"/>
              </a:ext>
            </a:extLst>
          </p:cNvPr>
          <p:cNvSpPr>
            <a:spLocks noGrp="1"/>
          </p:cNvSpPr>
          <p:nvPr>
            <p:ph type="dt" sz="half" idx="10"/>
          </p:nvPr>
        </p:nvSpPr>
        <p:spPr/>
        <p:txBody>
          <a:bodyPr/>
          <a:lstStyle/>
          <a:p>
            <a:fld id="{83880A1F-7CDE-4DCA-AE7D-04EF096BB79F}" type="datetimeFigureOut">
              <a:rPr lang="en-US" smtClean="0"/>
              <a:t>8/10/2026</a:t>
            </a:fld>
            <a:endParaRPr lang="en-US"/>
          </a:p>
        </p:txBody>
      </p:sp>
      <p:sp>
        <p:nvSpPr>
          <p:cNvPr id="5" name="Footer Placeholder 4">
            <a:extLst>
              <a:ext uri="{FF2B5EF4-FFF2-40B4-BE49-F238E27FC236}">
                <a16:creationId xmlns:a16="http://schemas.microsoft.com/office/drawing/2014/main" id="{7B88DE78-3E86-569D-B42E-7753362E32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8D0C71-F9D6-4207-858A-081B9339D6F1}"/>
              </a:ext>
            </a:extLst>
          </p:cNvPr>
          <p:cNvSpPr>
            <a:spLocks noGrp="1"/>
          </p:cNvSpPr>
          <p:nvPr>
            <p:ph type="sldNum" sz="quarter" idx="12"/>
          </p:nvPr>
        </p:nvSpPr>
        <p:spPr/>
        <p:txBody>
          <a:bodyPr/>
          <a:lstStyle/>
          <a:p>
            <a:fld id="{F2D4941A-BD40-4B0C-9A2F-20337B2E1BF8}" type="slidenum">
              <a:rPr lang="en-US" smtClean="0"/>
              <a:t>‹#›</a:t>
            </a:fld>
            <a:endParaRPr lang="en-US"/>
          </a:p>
        </p:txBody>
      </p:sp>
    </p:spTree>
    <p:extLst>
      <p:ext uri="{BB962C8B-B14F-4D97-AF65-F5344CB8AC3E}">
        <p14:creationId xmlns:p14="http://schemas.microsoft.com/office/powerpoint/2010/main" val="1043311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A89DD-8529-5EC3-D251-70230E4B9D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203C13-DA6F-7C24-F0D3-814DAE5F01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025E10-FBB6-D097-A872-46B8321E1A7F}"/>
              </a:ext>
            </a:extLst>
          </p:cNvPr>
          <p:cNvSpPr>
            <a:spLocks noGrp="1"/>
          </p:cNvSpPr>
          <p:nvPr>
            <p:ph type="dt" sz="half" idx="10"/>
          </p:nvPr>
        </p:nvSpPr>
        <p:spPr/>
        <p:txBody>
          <a:bodyPr/>
          <a:lstStyle/>
          <a:p>
            <a:fld id="{83880A1F-7CDE-4DCA-AE7D-04EF096BB79F}" type="datetimeFigureOut">
              <a:rPr lang="en-US" smtClean="0"/>
              <a:t>8/10/2026</a:t>
            </a:fld>
            <a:endParaRPr lang="en-US"/>
          </a:p>
        </p:txBody>
      </p:sp>
      <p:sp>
        <p:nvSpPr>
          <p:cNvPr id="5" name="Footer Placeholder 4">
            <a:extLst>
              <a:ext uri="{FF2B5EF4-FFF2-40B4-BE49-F238E27FC236}">
                <a16:creationId xmlns:a16="http://schemas.microsoft.com/office/drawing/2014/main" id="{99B820E7-8B3D-233B-0AEC-6C529DAA28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3F4A38-7F16-0148-7B73-0AEA4F2B2372}"/>
              </a:ext>
            </a:extLst>
          </p:cNvPr>
          <p:cNvSpPr>
            <a:spLocks noGrp="1"/>
          </p:cNvSpPr>
          <p:nvPr>
            <p:ph type="sldNum" sz="quarter" idx="12"/>
          </p:nvPr>
        </p:nvSpPr>
        <p:spPr/>
        <p:txBody>
          <a:bodyPr/>
          <a:lstStyle/>
          <a:p>
            <a:fld id="{F2D4941A-BD40-4B0C-9A2F-20337B2E1BF8}" type="slidenum">
              <a:rPr lang="en-US" smtClean="0"/>
              <a:t>‹#›</a:t>
            </a:fld>
            <a:endParaRPr lang="en-US"/>
          </a:p>
        </p:txBody>
      </p:sp>
    </p:spTree>
    <p:extLst>
      <p:ext uri="{BB962C8B-B14F-4D97-AF65-F5344CB8AC3E}">
        <p14:creationId xmlns:p14="http://schemas.microsoft.com/office/powerpoint/2010/main" val="1523053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FF273-FEEA-06A1-5BA0-04F80A3396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9C65B1-BE8E-912D-385E-9FC987BD45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7FB826-E37A-1C07-3E8B-34C020C2C9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662141-51B0-27D8-A42E-83AB699CCA28}"/>
              </a:ext>
            </a:extLst>
          </p:cNvPr>
          <p:cNvSpPr>
            <a:spLocks noGrp="1"/>
          </p:cNvSpPr>
          <p:nvPr>
            <p:ph type="dt" sz="half" idx="10"/>
          </p:nvPr>
        </p:nvSpPr>
        <p:spPr/>
        <p:txBody>
          <a:bodyPr/>
          <a:lstStyle/>
          <a:p>
            <a:fld id="{83880A1F-7CDE-4DCA-AE7D-04EF096BB79F}" type="datetimeFigureOut">
              <a:rPr lang="en-US" smtClean="0"/>
              <a:t>8/10/2026</a:t>
            </a:fld>
            <a:endParaRPr lang="en-US"/>
          </a:p>
        </p:txBody>
      </p:sp>
      <p:sp>
        <p:nvSpPr>
          <p:cNvPr id="6" name="Footer Placeholder 5">
            <a:extLst>
              <a:ext uri="{FF2B5EF4-FFF2-40B4-BE49-F238E27FC236}">
                <a16:creationId xmlns:a16="http://schemas.microsoft.com/office/drawing/2014/main" id="{EA1E82C1-95DB-3F36-ADB8-7BD286B1CA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476777-9E80-3668-2E73-16C719D32F10}"/>
              </a:ext>
            </a:extLst>
          </p:cNvPr>
          <p:cNvSpPr>
            <a:spLocks noGrp="1"/>
          </p:cNvSpPr>
          <p:nvPr>
            <p:ph type="sldNum" sz="quarter" idx="12"/>
          </p:nvPr>
        </p:nvSpPr>
        <p:spPr/>
        <p:txBody>
          <a:bodyPr/>
          <a:lstStyle/>
          <a:p>
            <a:fld id="{F2D4941A-BD40-4B0C-9A2F-20337B2E1BF8}" type="slidenum">
              <a:rPr lang="en-US" smtClean="0"/>
              <a:t>‹#›</a:t>
            </a:fld>
            <a:endParaRPr lang="en-US"/>
          </a:p>
        </p:txBody>
      </p:sp>
    </p:spTree>
    <p:extLst>
      <p:ext uri="{BB962C8B-B14F-4D97-AF65-F5344CB8AC3E}">
        <p14:creationId xmlns:p14="http://schemas.microsoft.com/office/powerpoint/2010/main" val="2253147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DF05D-F139-43B9-B9E5-4AE4C86441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47113F-DD24-30C2-C294-8BA5CFFFB3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021583-C3EA-DBFF-6D75-550A531A6A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874A43-89BC-1F30-1ACF-1C98EB76E8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740FD9-E85B-94B7-2B2A-E84EA976AD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84425A-FCE0-B139-E5B8-7717C67C5AAA}"/>
              </a:ext>
            </a:extLst>
          </p:cNvPr>
          <p:cNvSpPr>
            <a:spLocks noGrp="1"/>
          </p:cNvSpPr>
          <p:nvPr>
            <p:ph type="dt" sz="half" idx="10"/>
          </p:nvPr>
        </p:nvSpPr>
        <p:spPr/>
        <p:txBody>
          <a:bodyPr/>
          <a:lstStyle/>
          <a:p>
            <a:fld id="{83880A1F-7CDE-4DCA-AE7D-04EF096BB79F}" type="datetimeFigureOut">
              <a:rPr lang="en-US" smtClean="0"/>
              <a:t>8/10/2026</a:t>
            </a:fld>
            <a:endParaRPr lang="en-US"/>
          </a:p>
        </p:txBody>
      </p:sp>
      <p:sp>
        <p:nvSpPr>
          <p:cNvPr id="8" name="Footer Placeholder 7">
            <a:extLst>
              <a:ext uri="{FF2B5EF4-FFF2-40B4-BE49-F238E27FC236}">
                <a16:creationId xmlns:a16="http://schemas.microsoft.com/office/drawing/2014/main" id="{D5ADA490-6168-974B-84C1-6C14685284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D03849-C51C-D8AB-9952-DEB8CEDD7F2E}"/>
              </a:ext>
            </a:extLst>
          </p:cNvPr>
          <p:cNvSpPr>
            <a:spLocks noGrp="1"/>
          </p:cNvSpPr>
          <p:nvPr>
            <p:ph type="sldNum" sz="quarter" idx="12"/>
          </p:nvPr>
        </p:nvSpPr>
        <p:spPr/>
        <p:txBody>
          <a:bodyPr/>
          <a:lstStyle/>
          <a:p>
            <a:fld id="{F2D4941A-BD40-4B0C-9A2F-20337B2E1BF8}" type="slidenum">
              <a:rPr lang="en-US" smtClean="0"/>
              <a:t>‹#›</a:t>
            </a:fld>
            <a:endParaRPr lang="en-US"/>
          </a:p>
        </p:txBody>
      </p:sp>
    </p:spTree>
    <p:extLst>
      <p:ext uri="{BB962C8B-B14F-4D97-AF65-F5344CB8AC3E}">
        <p14:creationId xmlns:p14="http://schemas.microsoft.com/office/powerpoint/2010/main" val="1729572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B3A4C-4C2E-A0A2-00F0-2EC4EA765C4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3E77C2-5109-6947-A578-9D00F51911D9}"/>
              </a:ext>
            </a:extLst>
          </p:cNvPr>
          <p:cNvSpPr>
            <a:spLocks noGrp="1"/>
          </p:cNvSpPr>
          <p:nvPr>
            <p:ph type="dt" sz="half" idx="10"/>
          </p:nvPr>
        </p:nvSpPr>
        <p:spPr/>
        <p:txBody>
          <a:bodyPr/>
          <a:lstStyle/>
          <a:p>
            <a:fld id="{83880A1F-7CDE-4DCA-AE7D-04EF096BB79F}" type="datetimeFigureOut">
              <a:rPr lang="en-US" smtClean="0"/>
              <a:t>8/10/2026</a:t>
            </a:fld>
            <a:endParaRPr lang="en-US"/>
          </a:p>
        </p:txBody>
      </p:sp>
      <p:sp>
        <p:nvSpPr>
          <p:cNvPr id="4" name="Footer Placeholder 3">
            <a:extLst>
              <a:ext uri="{FF2B5EF4-FFF2-40B4-BE49-F238E27FC236}">
                <a16:creationId xmlns:a16="http://schemas.microsoft.com/office/drawing/2014/main" id="{CA910A66-6D57-F841-E999-07BED11E5B4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FC0AB53-D8BC-E69B-C9DB-D36DCB48779D}"/>
              </a:ext>
            </a:extLst>
          </p:cNvPr>
          <p:cNvSpPr>
            <a:spLocks noGrp="1"/>
          </p:cNvSpPr>
          <p:nvPr>
            <p:ph type="sldNum" sz="quarter" idx="12"/>
          </p:nvPr>
        </p:nvSpPr>
        <p:spPr/>
        <p:txBody>
          <a:bodyPr/>
          <a:lstStyle/>
          <a:p>
            <a:fld id="{F2D4941A-BD40-4B0C-9A2F-20337B2E1BF8}" type="slidenum">
              <a:rPr lang="en-US" smtClean="0"/>
              <a:t>‹#›</a:t>
            </a:fld>
            <a:endParaRPr lang="en-US"/>
          </a:p>
        </p:txBody>
      </p:sp>
    </p:spTree>
    <p:extLst>
      <p:ext uri="{BB962C8B-B14F-4D97-AF65-F5344CB8AC3E}">
        <p14:creationId xmlns:p14="http://schemas.microsoft.com/office/powerpoint/2010/main" val="735427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3F0D33-04F7-AFA3-021F-C8391871CB65}"/>
              </a:ext>
            </a:extLst>
          </p:cNvPr>
          <p:cNvSpPr>
            <a:spLocks noGrp="1"/>
          </p:cNvSpPr>
          <p:nvPr>
            <p:ph type="dt" sz="half" idx="10"/>
          </p:nvPr>
        </p:nvSpPr>
        <p:spPr/>
        <p:txBody>
          <a:bodyPr/>
          <a:lstStyle/>
          <a:p>
            <a:fld id="{83880A1F-7CDE-4DCA-AE7D-04EF096BB79F}" type="datetimeFigureOut">
              <a:rPr lang="en-US" smtClean="0"/>
              <a:t>8/10/2026</a:t>
            </a:fld>
            <a:endParaRPr lang="en-US"/>
          </a:p>
        </p:txBody>
      </p:sp>
      <p:sp>
        <p:nvSpPr>
          <p:cNvPr id="3" name="Footer Placeholder 2">
            <a:extLst>
              <a:ext uri="{FF2B5EF4-FFF2-40B4-BE49-F238E27FC236}">
                <a16:creationId xmlns:a16="http://schemas.microsoft.com/office/drawing/2014/main" id="{AD19A320-6056-728D-5738-C2FDB1885E4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334497-DF56-FEC6-C217-58B004CB0399}"/>
              </a:ext>
            </a:extLst>
          </p:cNvPr>
          <p:cNvSpPr>
            <a:spLocks noGrp="1"/>
          </p:cNvSpPr>
          <p:nvPr>
            <p:ph type="sldNum" sz="quarter" idx="12"/>
          </p:nvPr>
        </p:nvSpPr>
        <p:spPr/>
        <p:txBody>
          <a:bodyPr/>
          <a:lstStyle/>
          <a:p>
            <a:fld id="{F2D4941A-BD40-4B0C-9A2F-20337B2E1BF8}" type="slidenum">
              <a:rPr lang="en-US" smtClean="0"/>
              <a:t>‹#›</a:t>
            </a:fld>
            <a:endParaRPr lang="en-US"/>
          </a:p>
        </p:txBody>
      </p:sp>
    </p:spTree>
    <p:extLst>
      <p:ext uri="{BB962C8B-B14F-4D97-AF65-F5344CB8AC3E}">
        <p14:creationId xmlns:p14="http://schemas.microsoft.com/office/powerpoint/2010/main" val="4127198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430EA-1C5F-083B-9D8D-72890415D2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5382A73-E74E-4194-D925-F4C5715051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C964D8A-9850-74ED-C2D4-33F46B8204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22C9B5-B7B1-C63C-B7BD-280F094C57FB}"/>
              </a:ext>
            </a:extLst>
          </p:cNvPr>
          <p:cNvSpPr>
            <a:spLocks noGrp="1"/>
          </p:cNvSpPr>
          <p:nvPr>
            <p:ph type="dt" sz="half" idx="10"/>
          </p:nvPr>
        </p:nvSpPr>
        <p:spPr/>
        <p:txBody>
          <a:bodyPr/>
          <a:lstStyle/>
          <a:p>
            <a:fld id="{83880A1F-7CDE-4DCA-AE7D-04EF096BB79F}" type="datetimeFigureOut">
              <a:rPr lang="en-US" smtClean="0"/>
              <a:t>8/10/2026</a:t>
            </a:fld>
            <a:endParaRPr lang="en-US"/>
          </a:p>
        </p:txBody>
      </p:sp>
      <p:sp>
        <p:nvSpPr>
          <p:cNvPr id="6" name="Footer Placeholder 5">
            <a:extLst>
              <a:ext uri="{FF2B5EF4-FFF2-40B4-BE49-F238E27FC236}">
                <a16:creationId xmlns:a16="http://schemas.microsoft.com/office/drawing/2014/main" id="{99FEACBD-A27E-6067-0A4F-668263D84B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13BA51-FF61-CE2A-2B9D-6A7A21B45371}"/>
              </a:ext>
            </a:extLst>
          </p:cNvPr>
          <p:cNvSpPr>
            <a:spLocks noGrp="1"/>
          </p:cNvSpPr>
          <p:nvPr>
            <p:ph type="sldNum" sz="quarter" idx="12"/>
          </p:nvPr>
        </p:nvSpPr>
        <p:spPr/>
        <p:txBody>
          <a:bodyPr/>
          <a:lstStyle/>
          <a:p>
            <a:fld id="{F2D4941A-BD40-4B0C-9A2F-20337B2E1BF8}" type="slidenum">
              <a:rPr lang="en-US" smtClean="0"/>
              <a:t>‹#›</a:t>
            </a:fld>
            <a:endParaRPr lang="en-US"/>
          </a:p>
        </p:txBody>
      </p:sp>
    </p:spTree>
    <p:extLst>
      <p:ext uri="{BB962C8B-B14F-4D97-AF65-F5344CB8AC3E}">
        <p14:creationId xmlns:p14="http://schemas.microsoft.com/office/powerpoint/2010/main" val="224999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621DE-A269-166B-2577-5ABC8BC3EF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878135-4E55-2E8E-393E-86FDDD2DC3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B898DD-A4E3-3852-E94D-9F3AA8C9C0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3C65CB-20B3-C3A5-9DB3-C6FF90DC4C2E}"/>
              </a:ext>
            </a:extLst>
          </p:cNvPr>
          <p:cNvSpPr>
            <a:spLocks noGrp="1"/>
          </p:cNvSpPr>
          <p:nvPr>
            <p:ph type="dt" sz="half" idx="10"/>
          </p:nvPr>
        </p:nvSpPr>
        <p:spPr/>
        <p:txBody>
          <a:bodyPr/>
          <a:lstStyle/>
          <a:p>
            <a:fld id="{83880A1F-7CDE-4DCA-AE7D-04EF096BB79F}" type="datetimeFigureOut">
              <a:rPr lang="en-US" smtClean="0"/>
              <a:t>8/10/2026</a:t>
            </a:fld>
            <a:endParaRPr lang="en-US"/>
          </a:p>
        </p:txBody>
      </p:sp>
      <p:sp>
        <p:nvSpPr>
          <p:cNvPr id="6" name="Footer Placeholder 5">
            <a:extLst>
              <a:ext uri="{FF2B5EF4-FFF2-40B4-BE49-F238E27FC236}">
                <a16:creationId xmlns:a16="http://schemas.microsoft.com/office/drawing/2014/main" id="{A7407D7F-3602-FA91-C36D-0BB28960A9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D38E55-F5F4-ACE2-8D9F-4508125A58AC}"/>
              </a:ext>
            </a:extLst>
          </p:cNvPr>
          <p:cNvSpPr>
            <a:spLocks noGrp="1"/>
          </p:cNvSpPr>
          <p:nvPr>
            <p:ph type="sldNum" sz="quarter" idx="12"/>
          </p:nvPr>
        </p:nvSpPr>
        <p:spPr/>
        <p:txBody>
          <a:bodyPr/>
          <a:lstStyle/>
          <a:p>
            <a:fld id="{F2D4941A-BD40-4B0C-9A2F-20337B2E1BF8}" type="slidenum">
              <a:rPr lang="en-US" smtClean="0"/>
              <a:t>‹#›</a:t>
            </a:fld>
            <a:endParaRPr lang="en-US"/>
          </a:p>
        </p:txBody>
      </p:sp>
    </p:spTree>
    <p:extLst>
      <p:ext uri="{BB962C8B-B14F-4D97-AF65-F5344CB8AC3E}">
        <p14:creationId xmlns:p14="http://schemas.microsoft.com/office/powerpoint/2010/main" val="444956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22FF8-EDF7-2B51-C0B9-31AE1E2870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2828E5-7D8E-B832-C3C3-79ACA8D5579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36BB9C-9B5D-4C10-D0B2-42218662DBBB}"/>
              </a:ext>
            </a:extLst>
          </p:cNvPr>
          <p:cNvSpPr>
            <a:spLocks noGrp="1"/>
          </p:cNvSpPr>
          <p:nvPr>
            <p:ph type="dt" sz="half" idx="10"/>
          </p:nvPr>
        </p:nvSpPr>
        <p:spPr/>
        <p:txBody>
          <a:bodyPr/>
          <a:lstStyle/>
          <a:p>
            <a:fld id="{83880A1F-7CDE-4DCA-AE7D-04EF096BB79F}" type="datetimeFigureOut">
              <a:rPr lang="en-US" smtClean="0"/>
              <a:t>8/10/2026</a:t>
            </a:fld>
            <a:endParaRPr lang="en-US"/>
          </a:p>
        </p:txBody>
      </p:sp>
      <p:sp>
        <p:nvSpPr>
          <p:cNvPr id="5" name="Footer Placeholder 4">
            <a:extLst>
              <a:ext uri="{FF2B5EF4-FFF2-40B4-BE49-F238E27FC236}">
                <a16:creationId xmlns:a16="http://schemas.microsoft.com/office/drawing/2014/main" id="{844D5DFC-E089-0CF7-9392-05FBE6DEE2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E3B8EB-00BE-80CA-1058-2427160D7049}"/>
              </a:ext>
            </a:extLst>
          </p:cNvPr>
          <p:cNvSpPr>
            <a:spLocks noGrp="1"/>
          </p:cNvSpPr>
          <p:nvPr>
            <p:ph type="sldNum" sz="quarter" idx="12"/>
          </p:nvPr>
        </p:nvSpPr>
        <p:spPr/>
        <p:txBody>
          <a:bodyPr/>
          <a:lstStyle/>
          <a:p>
            <a:fld id="{F2D4941A-BD40-4B0C-9A2F-20337B2E1BF8}" type="slidenum">
              <a:rPr lang="en-US" smtClean="0"/>
              <a:t>‹#›</a:t>
            </a:fld>
            <a:endParaRPr lang="en-US"/>
          </a:p>
        </p:txBody>
      </p:sp>
    </p:spTree>
    <p:extLst>
      <p:ext uri="{BB962C8B-B14F-4D97-AF65-F5344CB8AC3E}">
        <p14:creationId xmlns:p14="http://schemas.microsoft.com/office/powerpoint/2010/main" val="3247466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A16987-DABA-01D0-2D04-B320BED0C8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A0DB09-7E21-2013-DBB6-33BAD77F81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0B7D90-0081-6912-D41C-5373B3E9B4EF}"/>
              </a:ext>
            </a:extLst>
          </p:cNvPr>
          <p:cNvSpPr>
            <a:spLocks noGrp="1"/>
          </p:cNvSpPr>
          <p:nvPr>
            <p:ph type="dt" sz="half" idx="10"/>
          </p:nvPr>
        </p:nvSpPr>
        <p:spPr/>
        <p:txBody>
          <a:bodyPr/>
          <a:lstStyle/>
          <a:p>
            <a:fld id="{83880A1F-7CDE-4DCA-AE7D-04EF096BB79F}" type="datetimeFigureOut">
              <a:rPr lang="en-US" smtClean="0"/>
              <a:t>8/10/2026</a:t>
            </a:fld>
            <a:endParaRPr lang="en-US"/>
          </a:p>
        </p:txBody>
      </p:sp>
      <p:sp>
        <p:nvSpPr>
          <p:cNvPr id="5" name="Footer Placeholder 4">
            <a:extLst>
              <a:ext uri="{FF2B5EF4-FFF2-40B4-BE49-F238E27FC236}">
                <a16:creationId xmlns:a16="http://schemas.microsoft.com/office/drawing/2014/main" id="{F4FA1BA7-4956-052F-FD03-547EAF0F56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7AACA0-9955-398B-28BB-C0A0F81B6896}"/>
              </a:ext>
            </a:extLst>
          </p:cNvPr>
          <p:cNvSpPr>
            <a:spLocks noGrp="1"/>
          </p:cNvSpPr>
          <p:nvPr>
            <p:ph type="sldNum" sz="quarter" idx="12"/>
          </p:nvPr>
        </p:nvSpPr>
        <p:spPr/>
        <p:txBody>
          <a:bodyPr/>
          <a:lstStyle/>
          <a:p>
            <a:fld id="{F2D4941A-BD40-4B0C-9A2F-20337B2E1BF8}" type="slidenum">
              <a:rPr lang="en-US" smtClean="0"/>
              <a:t>‹#›</a:t>
            </a:fld>
            <a:endParaRPr lang="en-US"/>
          </a:p>
        </p:txBody>
      </p:sp>
    </p:spTree>
    <p:extLst>
      <p:ext uri="{BB962C8B-B14F-4D97-AF65-F5344CB8AC3E}">
        <p14:creationId xmlns:p14="http://schemas.microsoft.com/office/powerpoint/2010/main" val="290767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900210-B5D7-85F7-02E3-A3EE5D8FEB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3D4C11-89D3-91AC-93BE-0063242BA9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60FA2B-28A0-56FE-37A4-3476B9AF4D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880A1F-7CDE-4DCA-AE7D-04EF096BB79F}" type="datetimeFigureOut">
              <a:rPr lang="en-US" smtClean="0"/>
              <a:t>8/10/2026</a:t>
            </a:fld>
            <a:endParaRPr lang="en-US"/>
          </a:p>
        </p:txBody>
      </p:sp>
      <p:sp>
        <p:nvSpPr>
          <p:cNvPr id="5" name="Footer Placeholder 4">
            <a:extLst>
              <a:ext uri="{FF2B5EF4-FFF2-40B4-BE49-F238E27FC236}">
                <a16:creationId xmlns:a16="http://schemas.microsoft.com/office/drawing/2014/main" id="{808AE019-5971-7DE2-7D83-8DB7514402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F6E1919-6540-47CF-67EB-3635CBF6C9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D4941A-BD40-4B0C-9A2F-20337B2E1BF8}" type="slidenum">
              <a:rPr lang="en-US" smtClean="0"/>
              <a:t>‹#›</a:t>
            </a:fld>
            <a:endParaRPr lang="en-US"/>
          </a:p>
        </p:txBody>
      </p:sp>
    </p:spTree>
    <p:extLst>
      <p:ext uri="{BB962C8B-B14F-4D97-AF65-F5344CB8AC3E}">
        <p14:creationId xmlns:p14="http://schemas.microsoft.com/office/powerpoint/2010/main" val="2903373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gif"/><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gif"/></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B9443-F1E1-F755-D5A8-8A5758C5875D}"/>
              </a:ext>
            </a:extLst>
          </p:cNvPr>
          <p:cNvSpPr>
            <a:spLocks noGrp="1"/>
          </p:cNvSpPr>
          <p:nvPr>
            <p:ph type="ctrTitle"/>
          </p:nvPr>
        </p:nvSpPr>
        <p:spPr>
          <a:xfrm>
            <a:off x="1524000" y="1886861"/>
            <a:ext cx="9144000" cy="2387600"/>
          </a:xfrm>
        </p:spPr>
        <p:txBody>
          <a:bodyPr/>
          <a:lstStyle/>
          <a:p>
            <a:r>
              <a:rPr lang="en-US" dirty="0">
                <a:latin typeface="Times New Roman" panose="02020603050405020304" pitchFamily="18" charset="0"/>
                <a:cs typeface="Times New Roman" panose="02020603050405020304" pitchFamily="18" charset="0"/>
              </a:rPr>
              <a:t>Project planning and managment</a:t>
            </a:r>
          </a:p>
        </p:txBody>
      </p:sp>
    </p:spTree>
    <p:extLst>
      <p:ext uri="{BB962C8B-B14F-4D97-AF65-F5344CB8AC3E}">
        <p14:creationId xmlns:p14="http://schemas.microsoft.com/office/powerpoint/2010/main" val="1631710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77B9FF-C091-74F2-6F83-93D3B604C0CB}"/>
              </a:ext>
            </a:extLst>
          </p:cNvPr>
          <p:cNvSpPr txBox="1"/>
          <p:nvPr/>
        </p:nvSpPr>
        <p:spPr>
          <a:xfrm>
            <a:off x="3924300" y="257544"/>
            <a:ext cx="4343400"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INTRODUCTION</a:t>
            </a:r>
          </a:p>
        </p:txBody>
      </p:sp>
      <p:sp>
        <p:nvSpPr>
          <p:cNvPr id="5" name="TextBox 4">
            <a:extLst>
              <a:ext uri="{FF2B5EF4-FFF2-40B4-BE49-F238E27FC236}">
                <a16:creationId xmlns:a16="http://schemas.microsoft.com/office/drawing/2014/main" id="{28BF3241-580A-7391-43A8-AE183A4BBC63}"/>
              </a:ext>
            </a:extLst>
          </p:cNvPr>
          <p:cNvSpPr txBox="1"/>
          <p:nvPr/>
        </p:nvSpPr>
        <p:spPr>
          <a:xfrm>
            <a:off x="753254" y="2151727"/>
            <a:ext cx="5977329" cy="3170099"/>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The project covers building planning, architectural layout, structural design, and cost estimation to develop a safe and economical structure.</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It includes site analysis, foundation, column, beam, slab, and staircase design, along with plans, sections, and elevations.</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Overall, the project applies civil engineering principles to achieve a durable, functional, and efficient building.</a:t>
            </a:r>
          </a:p>
        </p:txBody>
      </p:sp>
      <p:sp>
        <p:nvSpPr>
          <p:cNvPr id="6" name="Rectangle 5">
            <a:extLst>
              <a:ext uri="{FF2B5EF4-FFF2-40B4-BE49-F238E27FC236}">
                <a16:creationId xmlns:a16="http://schemas.microsoft.com/office/drawing/2014/main" id="{64CC4341-2887-B03B-2B79-D991F55722E0}"/>
              </a:ext>
            </a:extLst>
          </p:cNvPr>
          <p:cNvSpPr/>
          <p:nvPr/>
        </p:nvSpPr>
        <p:spPr>
          <a:xfrm>
            <a:off x="7749914" y="1229193"/>
            <a:ext cx="3987383" cy="4908479"/>
          </a:xfrm>
          <a:prstGeom prst="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0262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8DB4E8-D848-57C8-95E8-035C7413D0FA}"/>
              </a:ext>
            </a:extLst>
          </p:cNvPr>
          <p:cNvSpPr txBox="1"/>
          <p:nvPr/>
        </p:nvSpPr>
        <p:spPr>
          <a:xfrm>
            <a:off x="4350896" y="242553"/>
            <a:ext cx="3279098"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Site Analysis</a:t>
            </a:r>
          </a:p>
        </p:txBody>
      </p:sp>
      <p:sp>
        <p:nvSpPr>
          <p:cNvPr id="15" name="TextBox 14">
            <a:extLst>
              <a:ext uri="{FF2B5EF4-FFF2-40B4-BE49-F238E27FC236}">
                <a16:creationId xmlns:a16="http://schemas.microsoft.com/office/drawing/2014/main" id="{C75674F1-661A-070F-D850-655027EF86EA}"/>
              </a:ext>
            </a:extLst>
          </p:cNvPr>
          <p:cNvSpPr txBox="1"/>
          <p:nvPr/>
        </p:nvSpPr>
        <p:spPr>
          <a:xfrm>
            <a:off x="957499" y="2458786"/>
            <a:ext cx="5907996" cy="2862322"/>
          </a:xfrm>
          <a:prstGeom prst="rect">
            <a:avLst/>
          </a:prstGeom>
          <a:noFill/>
        </p:spPr>
        <p:txBody>
          <a:bodyPr wrap="square">
            <a:spAutoFit/>
          </a:bodyPr>
          <a:lstStyle/>
          <a:p>
            <a:r>
              <a:rPr lang="en-US" sz="2000" dirty="0"/>
              <a:t>The project site is a 20m × 35m rectangular plot </a:t>
            </a:r>
            <a:r>
              <a:rPr lang="en-US" sz="2000" dirty="0">
                <a:latin typeface="Times New Roman" panose="02020603050405020304" pitchFamily="18" charset="0"/>
                <a:cs typeface="Times New Roman" panose="02020603050405020304" pitchFamily="18" charset="0"/>
              </a:rPr>
              <a:t>suitable for construction, parking, and circulation.</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north-facing orientation provides good natural lighting, ventilation, and indoor comfort.</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site is accessible by a 35m main road and an 8m side road, with residential and commercial buildings nearby.</a:t>
            </a:r>
          </a:p>
        </p:txBody>
      </p:sp>
      <p:sp>
        <p:nvSpPr>
          <p:cNvPr id="16" name="Rectangle 15">
            <a:extLst>
              <a:ext uri="{FF2B5EF4-FFF2-40B4-BE49-F238E27FC236}">
                <a16:creationId xmlns:a16="http://schemas.microsoft.com/office/drawing/2014/main" id="{1C649019-820F-85CD-73AE-4493AFDA7838}"/>
              </a:ext>
            </a:extLst>
          </p:cNvPr>
          <p:cNvSpPr/>
          <p:nvPr/>
        </p:nvSpPr>
        <p:spPr>
          <a:xfrm>
            <a:off x="7749914" y="1229193"/>
            <a:ext cx="3987383" cy="4908479"/>
          </a:xfrm>
          <a:prstGeom prst="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2572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3B9A9F-29C5-8733-AD50-E7487661E531}"/>
              </a:ext>
            </a:extLst>
          </p:cNvPr>
          <p:cNvSpPr txBox="1"/>
          <p:nvPr/>
        </p:nvSpPr>
        <p:spPr>
          <a:xfrm>
            <a:off x="2821899" y="467405"/>
            <a:ext cx="7116580" cy="707886"/>
          </a:xfrm>
          <a:prstGeom prst="rect">
            <a:avLst/>
          </a:prstGeom>
          <a:noFill/>
        </p:spPr>
        <p:txBody>
          <a:bodyPr wrap="square">
            <a:spAutoFit/>
          </a:bodyPr>
          <a:lstStyle/>
          <a:p>
            <a:pPr>
              <a:buNone/>
            </a:pPr>
            <a:r>
              <a:rPr lang="en-US" sz="4000" b="1" dirty="0">
                <a:latin typeface="Times New Roman" panose="02020603050405020304" pitchFamily="18" charset="0"/>
                <a:cs typeface="Times New Roman" panose="02020603050405020304" pitchFamily="18" charset="0"/>
              </a:rPr>
              <a:t>Access and Traffic Analysis</a:t>
            </a:r>
          </a:p>
        </p:txBody>
      </p:sp>
      <p:sp>
        <p:nvSpPr>
          <p:cNvPr id="5" name="TextBox 4">
            <a:extLst>
              <a:ext uri="{FF2B5EF4-FFF2-40B4-BE49-F238E27FC236}">
                <a16:creationId xmlns:a16="http://schemas.microsoft.com/office/drawing/2014/main" id="{B86BEB9C-66D7-9ACD-DB4E-DB19240BD8E4}"/>
              </a:ext>
            </a:extLst>
          </p:cNvPr>
          <p:cNvSpPr txBox="1"/>
          <p:nvPr/>
        </p:nvSpPr>
        <p:spPr>
          <a:xfrm>
            <a:off x="963118" y="2084191"/>
            <a:ext cx="5542613" cy="3170099"/>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The site has a main entrance on the north side connected to the 35m Main Road, with a secondary entrance on the east side.</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entrances provide easy vehicle and pedestrian access while ensuring smooth traffic circulation and reducing congestion.</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site is surrounded by key junctions, including </a:t>
            </a:r>
            <a:r>
              <a:rPr lang="en-US" sz="2000" dirty="0" err="1">
                <a:latin typeface="Times New Roman" panose="02020603050405020304" pitchFamily="18" charset="0"/>
                <a:cs typeface="Times New Roman" panose="02020603050405020304" pitchFamily="18" charset="0"/>
              </a:rPr>
              <a:t>Taraqa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Sigaarka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Shiirkole</a:t>
            </a:r>
            <a:r>
              <a:rPr lang="en-US" sz="2000" dirty="0">
                <a:latin typeface="Times New Roman" panose="02020603050405020304" pitchFamily="18" charset="0"/>
                <a:cs typeface="Times New Roman" panose="02020603050405020304" pitchFamily="18" charset="0"/>
              </a:rPr>
              <a:t>, and </a:t>
            </a:r>
            <a:r>
              <a:rPr lang="en-US" sz="2000" dirty="0" err="1">
                <a:latin typeface="Times New Roman" panose="02020603050405020304" pitchFamily="18" charset="0"/>
                <a:cs typeface="Times New Roman" panose="02020603050405020304" pitchFamily="18" charset="0"/>
              </a:rPr>
              <a:t>Shiirkole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Ofiyaale</a:t>
            </a:r>
            <a:r>
              <a:rPr lang="en-US" sz="2000" dirty="0"/>
              <a:t>.</a:t>
            </a:r>
          </a:p>
        </p:txBody>
      </p:sp>
      <p:sp>
        <p:nvSpPr>
          <p:cNvPr id="6" name="Rectangle 5">
            <a:extLst>
              <a:ext uri="{FF2B5EF4-FFF2-40B4-BE49-F238E27FC236}">
                <a16:creationId xmlns:a16="http://schemas.microsoft.com/office/drawing/2014/main" id="{986CC9DE-DE5D-4232-9D96-280C0463BA9F}"/>
              </a:ext>
            </a:extLst>
          </p:cNvPr>
          <p:cNvSpPr/>
          <p:nvPr/>
        </p:nvSpPr>
        <p:spPr>
          <a:xfrm>
            <a:off x="7495081" y="1391852"/>
            <a:ext cx="3987383" cy="4908479"/>
          </a:xfrm>
          <a:prstGeom prst="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2459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C8441A-9DEF-8CF9-AD05-B38A363D95AB}"/>
              </a:ext>
            </a:extLst>
          </p:cNvPr>
          <p:cNvSpPr txBox="1"/>
          <p:nvPr/>
        </p:nvSpPr>
        <p:spPr>
          <a:xfrm>
            <a:off x="4463946" y="182592"/>
            <a:ext cx="3264108"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Site Elevation</a:t>
            </a:r>
          </a:p>
        </p:txBody>
      </p:sp>
      <p:sp>
        <p:nvSpPr>
          <p:cNvPr id="5" name="TextBox 4">
            <a:extLst>
              <a:ext uri="{FF2B5EF4-FFF2-40B4-BE49-F238E27FC236}">
                <a16:creationId xmlns:a16="http://schemas.microsoft.com/office/drawing/2014/main" id="{D8CBC747-0352-F000-5A16-2E40DC1FB2F3}"/>
              </a:ext>
            </a:extLst>
          </p:cNvPr>
          <p:cNvSpPr txBox="1"/>
          <p:nvPr/>
        </p:nvSpPr>
        <p:spPr>
          <a:xfrm>
            <a:off x="709536" y="1825771"/>
            <a:ext cx="6410169" cy="3416320"/>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The site slopes from north to south, with higher ground levels in the north and lower levels in the south.</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Proper drainage is required to control rainwater flow and prevent water accumulation.</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Foundation planning should consider the elevation differences to ensure stability and safety.</a:t>
            </a:r>
          </a:p>
        </p:txBody>
      </p:sp>
      <p:sp>
        <p:nvSpPr>
          <p:cNvPr id="6" name="Rectangle 5">
            <a:extLst>
              <a:ext uri="{FF2B5EF4-FFF2-40B4-BE49-F238E27FC236}">
                <a16:creationId xmlns:a16="http://schemas.microsoft.com/office/drawing/2014/main" id="{0722E3A6-9550-6B80-2FD8-BE5CF2B041F7}"/>
              </a:ext>
            </a:extLst>
          </p:cNvPr>
          <p:cNvSpPr/>
          <p:nvPr/>
        </p:nvSpPr>
        <p:spPr>
          <a:xfrm>
            <a:off x="7495081" y="1391852"/>
            <a:ext cx="3987383" cy="4908479"/>
          </a:xfrm>
          <a:prstGeom prst="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696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8D001E-DEA6-5D21-50B1-964F6E1D929C}"/>
              </a:ext>
            </a:extLst>
          </p:cNvPr>
          <p:cNvSpPr txBox="1"/>
          <p:nvPr/>
        </p:nvSpPr>
        <p:spPr>
          <a:xfrm>
            <a:off x="2971799" y="377465"/>
            <a:ext cx="6501983" cy="400110"/>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THE SITE WHERE WE CONDUCTED THE PROJECT</a:t>
            </a:r>
          </a:p>
        </p:txBody>
      </p:sp>
      <p:sp>
        <p:nvSpPr>
          <p:cNvPr id="4" name="Rectangle 3">
            <a:extLst>
              <a:ext uri="{FF2B5EF4-FFF2-40B4-BE49-F238E27FC236}">
                <a16:creationId xmlns:a16="http://schemas.microsoft.com/office/drawing/2014/main" id="{C0C70D2E-F7EE-70A0-E215-7EC022A12065}"/>
              </a:ext>
            </a:extLst>
          </p:cNvPr>
          <p:cNvSpPr/>
          <p:nvPr/>
        </p:nvSpPr>
        <p:spPr>
          <a:xfrm>
            <a:off x="179880" y="1241949"/>
            <a:ext cx="3642611" cy="4908479"/>
          </a:xfrm>
          <a:prstGeom prst="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AD12DE8-44BE-9FA2-D9A3-7DB01765D602}"/>
              </a:ext>
            </a:extLst>
          </p:cNvPr>
          <p:cNvSpPr/>
          <p:nvPr/>
        </p:nvSpPr>
        <p:spPr>
          <a:xfrm>
            <a:off x="3979887" y="1241948"/>
            <a:ext cx="3987383" cy="4908479"/>
          </a:xfrm>
          <a:prstGeom prst="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72B8248-AAB5-F027-245F-157C83F423C0}"/>
              </a:ext>
            </a:extLst>
          </p:cNvPr>
          <p:cNvSpPr/>
          <p:nvPr/>
        </p:nvSpPr>
        <p:spPr>
          <a:xfrm>
            <a:off x="8229600" y="1241948"/>
            <a:ext cx="3657600" cy="4908479"/>
          </a:xfrm>
          <a:prstGeom prst="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1190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9430FD-0778-6501-0BEB-921588FF894C}"/>
              </a:ext>
            </a:extLst>
          </p:cNvPr>
          <p:cNvSpPr txBox="1"/>
          <p:nvPr/>
        </p:nvSpPr>
        <p:spPr>
          <a:xfrm>
            <a:off x="4680679" y="392454"/>
            <a:ext cx="3339059" cy="707886"/>
          </a:xfrm>
          <a:prstGeom prst="rect">
            <a:avLst/>
          </a:prstGeom>
          <a:noFill/>
        </p:spPr>
        <p:txBody>
          <a:bodyPr wrap="square">
            <a:spAutoFit/>
          </a:bodyPr>
          <a:lstStyle/>
          <a:p>
            <a:r>
              <a:rPr lang="en-US" sz="4000" b="1" dirty="0">
                <a:effectLst/>
                <a:latin typeface="Times New Roman" panose="02020603050405020304" pitchFamily="18" charset="0"/>
                <a:ea typeface="Calibri" panose="020F0502020204030204" pitchFamily="34" charset="0"/>
              </a:rPr>
              <a:t>2D PLANE</a:t>
            </a:r>
            <a:endParaRPr lang="en-US" sz="4000" b="1" dirty="0"/>
          </a:p>
        </p:txBody>
      </p:sp>
      <p:sp>
        <p:nvSpPr>
          <p:cNvPr id="4" name="Rectangle 3">
            <a:extLst>
              <a:ext uri="{FF2B5EF4-FFF2-40B4-BE49-F238E27FC236}">
                <a16:creationId xmlns:a16="http://schemas.microsoft.com/office/drawing/2014/main" id="{CFEC50B9-EC26-00D0-9192-1F8987BD5D89}"/>
              </a:ext>
            </a:extLst>
          </p:cNvPr>
          <p:cNvSpPr/>
          <p:nvPr/>
        </p:nvSpPr>
        <p:spPr>
          <a:xfrm>
            <a:off x="179880" y="1241949"/>
            <a:ext cx="3177917" cy="4649185"/>
          </a:xfrm>
          <a:prstGeom prst="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5B382CE-F786-D7BB-6A03-95EC762CF719}"/>
              </a:ext>
            </a:extLst>
          </p:cNvPr>
          <p:cNvSpPr/>
          <p:nvPr/>
        </p:nvSpPr>
        <p:spPr>
          <a:xfrm>
            <a:off x="3507701" y="1241946"/>
            <a:ext cx="2758189" cy="4649185"/>
          </a:xfrm>
          <a:prstGeom prst="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BB5969E-CF57-E047-7731-33E6028F53E2}"/>
              </a:ext>
            </a:extLst>
          </p:cNvPr>
          <p:cNvSpPr/>
          <p:nvPr/>
        </p:nvSpPr>
        <p:spPr>
          <a:xfrm>
            <a:off x="6350208" y="1241945"/>
            <a:ext cx="2820025" cy="4649186"/>
          </a:xfrm>
          <a:prstGeom prst="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B1BEBD0-7DA6-3017-D8FD-E33B46ECDEC7}"/>
              </a:ext>
            </a:extLst>
          </p:cNvPr>
          <p:cNvSpPr/>
          <p:nvPr/>
        </p:nvSpPr>
        <p:spPr>
          <a:xfrm>
            <a:off x="9170233" y="1241946"/>
            <a:ext cx="3021767" cy="4649186"/>
          </a:xfrm>
          <a:prstGeom prst="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4963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EB9BC7-6945-CFC9-A436-1B7DE0982CB9}"/>
              </a:ext>
            </a:extLst>
          </p:cNvPr>
          <p:cNvSpPr txBox="1"/>
          <p:nvPr/>
        </p:nvSpPr>
        <p:spPr>
          <a:xfrm>
            <a:off x="3864339" y="212572"/>
            <a:ext cx="4706224"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ELAVATION VEIW</a:t>
            </a:r>
          </a:p>
        </p:txBody>
      </p:sp>
      <p:sp>
        <p:nvSpPr>
          <p:cNvPr id="4" name="Rectangle 3">
            <a:extLst>
              <a:ext uri="{FF2B5EF4-FFF2-40B4-BE49-F238E27FC236}">
                <a16:creationId xmlns:a16="http://schemas.microsoft.com/office/drawing/2014/main" id="{76AA7F0D-009B-90E4-5B03-745AB3DD4561}"/>
              </a:ext>
            </a:extLst>
          </p:cNvPr>
          <p:cNvSpPr/>
          <p:nvPr/>
        </p:nvSpPr>
        <p:spPr>
          <a:xfrm>
            <a:off x="1" y="1241948"/>
            <a:ext cx="2788170" cy="4649185"/>
          </a:xfrm>
          <a:prstGeom prst="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E5982E6-99DB-95BC-B896-4EBCB3ECADAE}"/>
              </a:ext>
            </a:extLst>
          </p:cNvPr>
          <p:cNvSpPr/>
          <p:nvPr/>
        </p:nvSpPr>
        <p:spPr>
          <a:xfrm>
            <a:off x="2815770" y="1241948"/>
            <a:ext cx="3177917" cy="4649185"/>
          </a:xfrm>
          <a:prstGeom prst="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2732063-FE94-D2A0-AC4B-43E1515BC14A}"/>
              </a:ext>
            </a:extLst>
          </p:cNvPr>
          <p:cNvSpPr/>
          <p:nvPr/>
        </p:nvSpPr>
        <p:spPr>
          <a:xfrm>
            <a:off x="6007486" y="1241948"/>
            <a:ext cx="3177917" cy="4649185"/>
          </a:xfrm>
          <a:prstGeom prst="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49AE44D-ADD6-EF67-E189-703FE4F269D7}"/>
              </a:ext>
            </a:extLst>
          </p:cNvPr>
          <p:cNvSpPr/>
          <p:nvPr/>
        </p:nvSpPr>
        <p:spPr>
          <a:xfrm>
            <a:off x="9199203" y="1241948"/>
            <a:ext cx="2992797" cy="4649186"/>
          </a:xfrm>
          <a:prstGeom prst="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2" name="TextBox 11">
            <a:extLst>
              <a:ext uri="{FF2B5EF4-FFF2-40B4-BE49-F238E27FC236}">
                <a16:creationId xmlns:a16="http://schemas.microsoft.com/office/drawing/2014/main" id="{53939F55-453F-8FDB-4E17-516F5A66A980}"/>
              </a:ext>
            </a:extLst>
          </p:cNvPr>
          <p:cNvSpPr txBox="1"/>
          <p:nvPr/>
        </p:nvSpPr>
        <p:spPr>
          <a:xfrm>
            <a:off x="-1696268" y="6027957"/>
            <a:ext cx="6100996" cy="369332"/>
          </a:xfrm>
          <a:prstGeom prst="rect">
            <a:avLst/>
          </a:prstGeom>
          <a:noFill/>
        </p:spPr>
        <p:txBody>
          <a:bodyPr wrap="square">
            <a:spAutoFit/>
          </a:bodyPr>
          <a:lstStyle/>
          <a:p>
            <a:pPr algn="ctr"/>
            <a:r>
              <a:rPr lang="en-US" b="1" dirty="0">
                <a:latin typeface="Times New Roman" panose="02020603050405020304" pitchFamily="18" charset="0"/>
                <a:cs typeface="Times New Roman" panose="02020603050405020304" pitchFamily="18" charset="0"/>
              </a:rPr>
              <a:t>FRONT VEIW</a:t>
            </a:r>
          </a:p>
        </p:txBody>
      </p:sp>
      <p:sp>
        <p:nvSpPr>
          <p:cNvPr id="14" name="TextBox 13">
            <a:extLst>
              <a:ext uri="{FF2B5EF4-FFF2-40B4-BE49-F238E27FC236}">
                <a16:creationId xmlns:a16="http://schemas.microsoft.com/office/drawing/2014/main" id="{3A1AC3DB-2A55-4FBF-10CC-47BE1ECF8FDD}"/>
              </a:ext>
            </a:extLst>
          </p:cNvPr>
          <p:cNvSpPr txBox="1"/>
          <p:nvPr/>
        </p:nvSpPr>
        <p:spPr>
          <a:xfrm>
            <a:off x="929234" y="6027957"/>
            <a:ext cx="6950988" cy="369332"/>
          </a:xfrm>
          <a:prstGeom prst="rect">
            <a:avLst/>
          </a:prstGeom>
          <a:noFill/>
        </p:spPr>
        <p:txBody>
          <a:bodyPr wrap="square">
            <a:spAutoFit/>
          </a:bodyPr>
          <a:lstStyle/>
          <a:p>
            <a:pPr algn="ctr"/>
            <a:r>
              <a:rPr lang="en-US" b="1" dirty="0">
                <a:latin typeface="Times New Roman" panose="02020603050405020304" pitchFamily="18" charset="0"/>
                <a:cs typeface="Times New Roman" panose="02020603050405020304" pitchFamily="18" charset="0"/>
              </a:rPr>
              <a:t>BACK SIDE VEIW</a:t>
            </a:r>
          </a:p>
        </p:txBody>
      </p:sp>
      <p:sp>
        <p:nvSpPr>
          <p:cNvPr id="16" name="TextBox 15">
            <a:extLst>
              <a:ext uri="{FF2B5EF4-FFF2-40B4-BE49-F238E27FC236}">
                <a16:creationId xmlns:a16="http://schemas.microsoft.com/office/drawing/2014/main" id="{872C090D-C017-132C-2994-773D8675EE86}"/>
              </a:ext>
            </a:extLst>
          </p:cNvPr>
          <p:cNvSpPr txBox="1"/>
          <p:nvPr/>
        </p:nvSpPr>
        <p:spPr>
          <a:xfrm>
            <a:off x="4120950" y="5998890"/>
            <a:ext cx="6950988" cy="369332"/>
          </a:xfrm>
          <a:prstGeom prst="rect">
            <a:avLst/>
          </a:prstGeom>
          <a:noFill/>
        </p:spPr>
        <p:txBody>
          <a:bodyPr wrap="square">
            <a:spAutoFit/>
          </a:bodyPr>
          <a:lstStyle/>
          <a:p>
            <a:pPr algn="ctr"/>
            <a:r>
              <a:rPr lang="en-US" b="1" dirty="0">
                <a:latin typeface="Times New Roman" panose="02020603050405020304" pitchFamily="18" charset="0"/>
                <a:cs typeface="Times New Roman" panose="02020603050405020304" pitchFamily="18" charset="0"/>
              </a:rPr>
              <a:t>SIDE VEIW</a:t>
            </a:r>
          </a:p>
        </p:txBody>
      </p:sp>
      <p:sp>
        <p:nvSpPr>
          <p:cNvPr id="22" name="TextBox 21">
            <a:extLst>
              <a:ext uri="{FF2B5EF4-FFF2-40B4-BE49-F238E27FC236}">
                <a16:creationId xmlns:a16="http://schemas.microsoft.com/office/drawing/2014/main" id="{7A9E0C03-6C0B-A90A-5EA5-FE142AA7EB90}"/>
              </a:ext>
            </a:extLst>
          </p:cNvPr>
          <p:cNvSpPr txBox="1"/>
          <p:nvPr/>
        </p:nvSpPr>
        <p:spPr>
          <a:xfrm>
            <a:off x="7030230" y="5998889"/>
            <a:ext cx="6950988" cy="369332"/>
          </a:xfrm>
          <a:prstGeom prst="rect">
            <a:avLst/>
          </a:prstGeom>
          <a:noFill/>
        </p:spPr>
        <p:txBody>
          <a:bodyPr wrap="square">
            <a:spAutoFit/>
          </a:bodyPr>
          <a:lstStyle/>
          <a:p>
            <a:pPr algn="ctr"/>
            <a:r>
              <a:rPr lang="en-US" b="1" dirty="0">
                <a:latin typeface="Times New Roman" panose="02020603050405020304" pitchFamily="18" charset="0"/>
                <a:cs typeface="Times New Roman" panose="02020603050405020304" pitchFamily="18" charset="0"/>
              </a:rPr>
              <a:t>TOP VEIW</a:t>
            </a:r>
          </a:p>
        </p:txBody>
      </p:sp>
    </p:spTree>
    <p:extLst>
      <p:ext uri="{BB962C8B-B14F-4D97-AF65-F5344CB8AC3E}">
        <p14:creationId xmlns:p14="http://schemas.microsoft.com/office/powerpoint/2010/main" val="3748831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9C7BEB-50BA-2FF4-A791-714B612C9E65}"/>
              </a:ext>
            </a:extLst>
          </p:cNvPr>
          <p:cNvSpPr txBox="1"/>
          <p:nvPr/>
        </p:nvSpPr>
        <p:spPr>
          <a:xfrm>
            <a:off x="4587108" y="480551"/>
            <a:ext cx="3017783" cy="707886"/>
          </a:xfrm>
          <a:prstGeom prst="rect">
            <a:avLst/>
          </a:prstGeom>
          <a:noFill/>
        </p:spPr>
        <p:txBody>
          <a:bodyPr wrap="square">
            <a:spAutoFit/>
          </a:bodyPr>
          <a:lstStyle/>
          <a:p>
            <a:r>
              <a:rPr lang="en-US" sz="4000" dirty="0">
                <a:latin typeface="Times New Roman" panose="02020603050405020304" pitchFamily="18" charset="0"/>
                <a:cs typeface="Times New Roman" panose="02020603050405020304" pitchFamily="18" charset="0"/>
              </a:rPr>
              <a:t>SECTIONS </a:t>
            </a:r>
          </a:p>
        </p:txBody>
      </p:sp>
      <p:sp>
        <p:nvSpPr>
          <p:cNvPr id="8" name="Rectangle 7">
            <a:extLst>
              <a:ext uri="{FF2B5EF4-FFF2-40B4-BE49-F238E27FC236}">
                <a16:creationId xmlns:a16="http://schemas.microsoft.com/office/drawing/2014/main" id="{C7E8C70E-45F4-50D7-80D2-4BFED95889AB}"/>
              </a:ext>
            </a:extLst>
          </p:cNvPr>
          <p:cNvSpPr/>
          <p:nvPr/>
        </p:nvSpPr>
        <p:spPr>
          <a:xfrm>
            <a:off x="173037" y="1651000"/>
            <a:ext cx="2835275" cy="4563820"/>
          </a:xfrm>
          <a:prstGeom prst="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Rectangle 8">
            <a:extLst>
              <a:ext uri="{FF2B5EF4-FFF2-40B4-BE49-F238E27FC236}">
                <a16:creationId xmlns:a16="http://schemas.microsoft.com/office/drawing/2014/main" id="{37CDE4CB-8D29-D6F4-957B-B9D8E8A17EE3}"/>
              </a:ext>
            </a:extLst>
          </p:cNvPr>
          <p:cNvSpPr/>
          <p:nvPr/>
        </p:nvSpPr>
        <p:spPr>
          <a:xfrm>
            <a:off x="3259136" y="1651001"/>
            <a:ext cx="2543175" cy="4563819"/>
          </a:xfrm>
          <a:prstGeom prst="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 name="Rectangle 9">
            <a:extLst>
              <a:ext uri="{FF2B5EF4-FFF2-40B4-BE49-F238E27FC236}">
                <a16:creationId xmlns:a16="http://schemas.microsoft.com/office/drawing/2014/main" id="{9144E8A1-3B78-53B3-1D9E-BEA802A76786}"/>
              </a:ext>
            </a:extLst>
          </p:cNvPr>
          <p:cNvSpPr/>
          <p:nvPr/>
        </p:nvSpPr>
        <p:spPr>
          <a:xfrm>
            <a:off x="6095999" y="1651000"/>
            <a:ext cx="2628900" cy="4563819"/>
          </a:xfrm>
          <a:prstGeom prst="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 name="Rectangle 10">
            <a:extLst>
              <a:ext uri="{FF2B5EF4-FFF2-40B4-BE49-F238E27FC236}">
                <a16:creationId xmlns:a16="http://schemas.microsoft.com/office/drawing/2014/main" id="{B718F3A3-BAE3-9DA8-08DC-89B0E5855F62}"/>
              </a:ext>
            </a:extLst>
          </p:cNvPr>
          <p:cNvSpPr/>
          <p:nvPr/>
        </p:nvSpPr>
        <p:spPr>
          <a:xfrm>
            <a:off x="9183688" y="1727198"/>
            <a:ext cx="2749549" cy="4525720"/>
          </a:xfrm>
          <a:prstGeom prst="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 name="TextBox 11">
            <a:extLst>
              <a:ext uri="{FF2B5EF4-FFF2-40B4-BE49-F238E27FC236}">
                <a16:creationId xmlns:a16="http://schemas.microsoft.com/office/drawing/2014/main" id="{621014B1-AC99-FE7C-2637-A90A224B1B2B}"/>
              </a:ext>
            </a:extLst>
          </p:cNvPr>
          <p:cNvSpPr txBox="1"/>
          <p:nvPr/>
        </p:nvSpPr>
        <p:spPr>
          <a:xfrm>
            <a:off x="-1884820" y="6308052"/>
            <a:ext cx="6950988" cy="369332"/>
          </a:xfrm>
          <a:prstGeom prst="rect">
            <a:avLst/>
          </a:prstGeom>
          <a:noFill/>
        </p:spPr>
        <p:txBody>
          <a:bodyPr wrap="square">
            <a:spAutoFit/>
          </a:bodyPr>
          <a:lstStyle/>
          <a:p>
            <a:pPr algn="ctr"/>
            <a:r>
              <a:rPr lang="en-US" b="1" dirty="0">
                <a:latin typeface="Times New Roman" panose="02020603050405020304" pitchFamily="18" charset="0"/>
                <a:cs typeface="Times New Roman" panose="02020603050405020304" pitchFamily="18" charset="0"/>
              </a:rPr>
              <a:t>SECTION 1</a:t>
            </a:r>
          </a:p>
        </p:txBody>
      </p:sp>
      <p:sp>
        <p:nvSpPr>
          <p:cNvPr id="14" name="TextBox 13">
            <a:extLst>
              <a:ext uri="{FF2B5EF4-FFF2-40B4-BE49-F238E27FC236}">
                <a16:creationId xmlns:a16="http://schemas.microsoft.com/office/drawing/2014/main" id="{D01F94B7-A770-6BFB-5984-1B1CD2B90297}"/>
              </a:ext>
            </a:extLst>
          </p:cNvPr>
          <p:cNvSpPr txBox="1"/>
          <p:nvPr/>
        </p:nvSpPr>
        <p:spPr>
          <a:xfrm>
            <a:off x="1008734" y="6308052"/>
            <a:ext cx="7043978" cy="369332"/>
          </a:xfrm>
          <a:prstGeom prst="rect">
            <a:avLst/>
          </a:prstGeom>
          <a:noFill/>
        </p:spPr>
        <p:txBody>
          <a:bodyPr wrap="square">
            <a:spAutoFit/>
          </a:bodyPr>
          <a:lstStyle/>
          <a:p>
            <a:pPr algn="ctr"/>
            <a:r>
              <a:rPr lang="en-US" b="1" dirty="0">
                <a:latin typeface="Times New Roman" panose="02020603050405020304" pitchFamily="18" charset="0"/>
                <a:cs typeface="Times New Roman" panose="02020603050405020304" pitchFamily="18" charset="0"/>
              </a:rPr>
              <a:t>SECTION 2</a:t>
            </a:r>
          </a:p>
        </p:txBody>
      </p:sp>
      <p:sp>
        <p:nvSpPr>
          <p:cNvPr id="16" name="TextBox 15">
            <a:extLst>
              <a:ext uri="{FF2B5EF4-FFF2-40B4-BE49-F238E27FC236}">
                <a16:creationId xmlns:a16="http://schemas.microsoft.com/office/drawing/2014/main" id="{5B18C3A0-2A38-4FCD-9958-B85E9CC21A18}"/>
              </a:ext>
            </a:extLst>
          </p:cNvPr>
          <p:cNvSpPr txBox="1"/>
          <p:nvPr/>
        </p:nvSpPr>
        <p:spPr>
          <a:xfrm>
            <a:off x="3762457" y="6308052"/>
            <a:ext cx="7043978" cy="369332"/>
          </a:xfrm>
          <a:prstGeom prst="rect">
            <a:avLst/>
          </a:prstGeom>
          <a:noFill/>
        </p:spPr>
        <p:txBody>
          <a:bodyPr wrap="square">
            <a:spAutoFit/>
          </a:bodyPr>
          <a:lstStyle/>
          <a:p>
            <a:pPr algn="ctr"/>
            <a:r>
              <a:rPr lang="en-US" b="1" dirty="0">
                <a:latin typeface="Times New Roman" panose="02020603050405020304" pitchFamily="18" charset="0"/>
                <a:cs typeface="Times New Roman" panose="02020603050405020304" pitchFamily="18" charset="0"/>
              </a:rPr>
              <a:t>SECTION 3</a:t>
            </a:r>
          </a:p>
        </p:txBody>
      </p:sp>
      <p:sp>
        <p:nvSpPr>
          <p:cNvPr id="18" name="TextBox 17">
            <a:extLst>
              <a:ext uri="{FF2B5EF4-FFF2-40B4-BE49-F238E27FC236}">
                <a16:creationId xmlns:a16="http://schemas.microsoft.com/office/drawing/2014/main" id="{5587D459-3188-7DD6-5D07-4A2042E7F142}"/>
              </a:ext>
            </a:extLst>
          </p:cNvPr>
          <p:cNvSpPr txBox="1"/>
          <p:nvPr/>
        </p:nvSpPr>
        <p:spPr>
          <a:xfrm>
            <a:off x="7125834" y="6346150"/>
            <a:ext cx="7043978" cy="369332"/>
          </a:xfrm>
          <a:prstGeom prst="rect">
            <a:avLst/>
          </a:prstGeom>
          <a:noFill/>
        </p:spPr>
        <p:txBody>
          <a:bodyPr wrap="square">
            <a:spAutoFit/>
          </a:bodyPr>
          <a:lstStyle/>
          <a:p>
            <a:pPr algn="ctr"/>
            <a:r>
              <a:rPr lang="en-US" b="1" dirty="0">
                <a:latin typeface="Times New Roman" panose="02020603050405020304" pitchFamily="18" charset="0"/>
                <a:cs typeface="Times New Roman" panose="02020603050405020304" pitchFamily="18" charset="0"/>
              </a:rPr>
              <a:t>SECTION 4</a:t>
            </a:r>
          </a:p>
        </p:txBody>
      </p:sp>
    </p:spTree>
    <p:extLst>
      <p:ext uri="{BB962C8B-B14F-4D97-AF65-F5344CB8AC3E}">
        <p14:creationId xmlns:p14="http://schemas.microsoft.com/office/powerpoint/2010/main" val="3129808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656135-4DA0-8C96-6AF4-F2A7714403B7}"/>
              </a:ext>
            </a:extLst>
          </p:cNvPr>
          <p:cNvSpPr txBox="1"/>
          <p:nvPr/>
        </p:nvSpPr>
        <p:spPr>
          <a:xfrm>
            <a:off x="4572646" y="303531"/>
            <a:ext cx="3046708"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3D PLANE</a:t>
            </a:r>
          </a:p>
        </p:txBody>
      </p:sp>
      <p:sp>
        <p:nvSpPr>
          <p:cNvPr id="4" name="Rectangle 3">
            <a:extLst>
              <a:ext uri="{FF2B5EF4-FFF2-40B4-BE49-F238E27FC236}">
                <a16:creationId xmlns:a16="http://schemas.microsoft.com/office/drawing/2014/main" id="{4B4E6B5C-2C71-F41D-6961-C7BD3CC18175}"/>
              </a:ext>
            </a:extLst>
          </p:cNvPr>
          <p:cNvSpPr/>
          <p:nvPr/>
        </p:nvSpPr>
        <p:spPr>
          <a:xfrm>
            <a:off x="173037" y="1651000"/>
            <a:ext cx="2835275" cy="4563820"/>
          </a:xfrm>
          <a:prstGeom prst="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 name="Rectangle 4">
            <a:extLst>
              <a:ext uri="{FF2B5EF4-FFF2-40B4-BE49-F238E27FC236}">
                <a16:creationId xmlns:a16="http://schemas.microsoft.com/office/drawing/2014/main" id="{2BF8CB3F-6CC0-CEF3-45A6-6BA80E6E1CA8}"/>
              </a:ext>
            </a:extLst>
          </p:cNvPr>
          <p:cNvSpPr/>
          <p:nvPr/>
        </p:nvSpPr>
        <p:spPr>
          <a:xfrm>
            <a:off x="3052763" y="1651001"/>
            <a:ext cx="3043235" cy="4563819"/>
          </a:xfrm>
          <a:prstGeom prst="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6" name="Rectangle 5">
            <a:extLst>
              <a:ext uri="{FF2B5EF4-FFF2-40B4-BE49-F238E27FC236}">
                <a16:creationId xmlns:a16="http://schemas.microsoft.com/office/drawing/2014/main" id="{F5C08D2A-819C-D481-0760-7C20B8E0AC80}"/>
              </a:ext>
            </a:extLst>
          </p:cNvPr>
          <p:cNvSpPr/>
          <p:nvPr/>
        </p:nvSpPr>
        <p:spPr>
          <a:xfrm>
            <a:off x="6095998" y="1651000"/>
            <a:ext cx="3043235" cy="4563819"/>
          </a:xfrm>
          <a:prstGeom prst="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Rectangle 6">
            <a:extLst>
              <a:ext uri="{FF2B5EF4-FFF2-40B4-BE49-F238E27FC236}">
                <a16:creationId xmlns:a16="http://schemas.microsoft.com/office/drawing/2014/main" id="{94AA6CD5-BAC1-9DCA-E649-FB5328417B71}"/>
              </a:ext>
            </a:extLst>
          </p:cNvPr>
          <p:cNvSpPr/>
          <p:nvPr/>
        </p:nvSpPr>
        <p:spPr>
          <a:xfrm>
            <a:off x="9183684" y="1650999"/>
            <a:ext cx="2835279" cy="4563818"/>
          </a:xfrm>
          <a:prstGeom prst="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1655264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359EA0-384F-6F61-3B14-7275C9271D2B}"/>
              </a:ext>
            </a:extLst>
          </p:cNvPr>
          <p:cNvSpPr txBox="1"/>
          <p:nvPr/>
        </p:nvSpPr>
        <p:spPr>
          <a:xfrm>
            <a:off x="2738679" y="613496"/>
            <a:ext cx="7149239"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GEOTECHNICAL REPORT</a:t>
            </a:r>
          </a:p>
        </p:txBody>
      </p:sp>
      <p:sp>
        <p:nvSpPr>
          <p:cNvPr id="7" name="TextBox 6">
            <a:extLst>
              <a:ext uri="{FF2B5EF4-FFF2-40B4-BE49-F238E27FC236}">
                <a16:creationId xmlns:a16="http://schemas.microsoft.com/office/drawing/2014/main" id="{3A828443-8956-9560-4BD9-EDC1A01088A3}"/>
              </a:ext>
            </a:extLst>
          </p:cNvPr>
          <p:cNvSpPr txBox="1"/>
          <p:nvPr/>
        </p:nvSpPr>
        <p:spPr>
          <a:xfrm>
            <a:off x="569563" y="1940705"/>
            <a:ext cx="6098582" cy="3477875"/>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The geotechnical assessment found the site soil to be brown, gravelly, firm, and moderately compacted, with good drainage and low plasticity.</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site has a gentle slope, mostly dry ground, minimal vegetation, and no groundwater observed during the inspection.</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Overall, the site is stable and suitable for construction, with no major geotechnical problems or flooding risks identified.</a:t>
            </a:r>
          </a:p>
        </p:txBody>
      </p:sp>
      <p:sp>
        <p:nvSpPr>
          <p:cNvPr id="8" name="Rectangle 7">
            <a:extLst>
              <a:ext uri="{FF2B5EF4-FFF2-40B4-BE49-F238E27FC236}">
                <a16:creationId xmlns:a16="http://schemas.microsoft.com/office/drawing/2014/main" id="{B5F6AD2C-1B2F-5F63-F60A-B97D8F131AFC}"/>
              </a:ext>
            </a:extLst>
          </p:cNvPr>
          <p:cNvSpPr/>
          <p:nvPr/>
        </p:nvSpPr>
        <p:spPr>
          <a:xfrm>
            <a:off x="7495081" y="1391852"/>
            <a:ext cx="3987383" cy="4908479"/>
          </a:xfrm>
          <a:prstGeom prst="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2757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D17BC2-0667-22B7-E243-382B566E6D52}"/>
              </a:ext>
            </a:extLst>
          </p:cNvPr>
          <p:cNvSpPr txBox="1"/>
          <p:nvPr/>
        </p:nvSpPr>
        <p:spPr>
          <a:xfrm>
            <a:off x="4396998" y="241537"/>
            <a:ext cx="3398003"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SITE WORK </a:t>
            </a:r>
          </a:p>
        </p:txBody>
      </p:sp>
      <p:sp>
        <p:nvSpPr>
          <p:cNvPr id="4" name="Rectangle 3">
            <a:extLst>
              <a:ext uri="{FF2B5EF4-FFF2-40B4-BE49-F238E27FC236}">
                <a16:creationId xmlns:a16="http://schemas.microsoft.com/office/drawing/2014/main" id="{ECA423CD-93FD-5F46-DA77-EFDA48397034}"/>
              </a:ext>
            </a:extLst>
          </p:cNvPr>
          <p:cNvSpPr/>
          <p:nvPr/>
        </p:nvSpPr>
        <p:spPr>
          <a:xfrm>
            <a:off x="179880" y="1241949"/>
            <a:ext cx="3642611" cy="4908479"/>
          </a:xfrm>
          <a:prstGeom prst="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F3C6886-3CFB-287C-8693-20E803848FBF}"/>
              </a:ext>
            </a:extLst>
          </p:cNvPr>
          <p:cNvSpPr/>
          <p:nvPr/>
        </p:nvSpPr>
        <p:spPr>
          <a:xfrm>
            <a:off x="3979887" y="1241948"/>
            <a:ext cx="3987383" cy="4908479"/>
          </a:xfrm>
          <a:prstGeom prst="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A3EDEB8-3703-4F3B-7BB7-40FC405490D9}"/>
              </a:ext>
            </a:extLst>
          </p:cNvPr>
          <p:cNvSpPr/>
          <p:nvPr/>
        </p:nvSpPr>
        <p:spPr>
          <a:xfrm>
            <a:off x="8229600" y="1241948"/>
            <a:ext cx="3657600" cy="4908479"/>
          </a:xfrm>
          <a:prstGeom prst="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192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56493A-D0E8-D3A6-9328-B5AEC9A96609}"/>
              </a:ext>
            </a:extLst>
          </p:cNvPr>
          <p:cNvSpPr txBox="1"/>
          <p:nvPr/>
        </p:nvSpPr>
        <p:spPr>
          <a:xfrm>
            <a:off x="3188776" y="179544"/>
            <a:ext cx="6098582"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STRUCTURAL DESIGN</a:t>
            </a:r>
          </a:p>
        </p:txBody>
      </p:sp>
      <p:sp>
        <p:nvSpPr>
          <p:cNvPr id="5" name="TextBox 4">
            <a:extLst>
              <a:ext uri="{FF2B5EF4-FFF2-40B4-BE49-F238E27FC236}">
                <a16:creationId xmlns:a16="http://schemas.microsoft.com/office/drawing/2014/main" id="{54D55A17-7822-44AD-BAD7-962D7993D769}"/>
              </a:ext>
            </a:extLst>
          </p:cNvPr>
          <p:cNvSpPr txBox="1"/>
          <p:nvPr/>
        </p:nvSpPr>
        <p:spPr>
          <a:xfrm>
            <a:off x="536627" y="1767005"/>
            <a:ext cx="4841283" cy="1938992"/>
          </a:xfrm>
          <a:prstGeom prst="rect">
            <a:avLst/>
          </a:prstGeom>
          <a:noFill/>
        </p:spPr>
        <p:txBody>
          <a:bodyPr wrap="square">
            <a:spAutoFit/>
          </a:bodyPr>
          <a:lstStyle/>
          <a:p>
            <a:pPr algn="just"/>
            <a:r>
              <a:rPr lang="en-US" sz="2000" dirty="0">
                <a:latin typeface="Times New Roman" panose="02020603050405020304" pitchFamily="18" charset="0"/>
                <a:cs typeface="Times New Roman" panose="02020603050405020304" pitchFamily="18" charset="0"/>
              </a:rPr>
              <a:t>Structural design is a branch of civil engineering that deals with planning and designing safe and strong buildings. It helps structures carry loads like people, furniture, and wind safely. The main goal is to make buildings stable, durable, and safe for use.</a:t>
            </a:r>
          </a:p>
        </p:txBody>
      </p:sp>
      <p:sp>
        <p:nvSpPr>
          <p:cNvPr id="7" name="TextBox 6">
            <a:extLst>
              <a:ext uri="{FF2B5EF4-FFF2-40B4-BE49-F238E27FC236}">
                <a16:creationId xmlns:a16="http://schemas.microsoft.com/office/drawing/2014/main" id="{F4C3683C-0920-851E-6C5E-4E8F2D7F457F}"/>
              </a:ext>
            </a:extLst>
          </p:cNvPr>
          <p:cNvSpPr txBox="1"/>
          <p:nvPr/>
        </p:nvSpPr>
        <p:spPr>
          <a:xfrm>
            <a:off x="802037" y="1096385"/>
            <a:ext cx="6098582" cy="461665"/>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INTODUCTION </a:t>
            </a:r>
          </a:p>
        </p:txBody>
      </p:sp>
      <p:sp>
        <p:nvSpPr>
          <p:cNvPr id="8" name="Rectangle 7">
            <a:extLst>
              <a:ext uri="{FF2B5EF4-FFF2-40B4-BE49-F238E27FC236}">
                <a16:creationId xmlns:a16="http://schemas.microsoft.com/office/drawing/2014/main" id="{BDD3921F-3014-0D4F-C921-23683142740D}"/>
              </a:ext>
            </a:extLst>
          </p:cNvPr>
          <p:cNvSpPr/>
          <p:nvPr/>
        </p:nvSpPr>
        <p:spPr>
          <a:xfrm>
            <a:off x="7827133" y="1238084"/>
            <a:ext cx="3562830" cy="2342024"/>
          </a:xfrm>
          <a:prstGeom prst="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FE0A564-DE14-93B8-0F0E-BF1C2B60DB2A}"/>
              </a:ext>
            </a:extLst>
          </p:cNvPr>
          <p:cNvSpPr txBox="1"/>
          <p:nvPr/>
        </p:nvSpPr>
        <p:spPr>
          <a:xfrm>
            <a:off x="715510" y="3705997"/>
            <a:ext cx="6098582" cy="461665"/>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Foundation Design</a:t>
            </a:r>
          </a:p>
        </p:txBody>
      </p:sp>
      <p:sp>
        <p:nvSpPr>
          <p:cNvPr id="12" name="TextBox 11">
            <a:extLst>
              <a:ext uri="{FF2B5EF4-FFF2-40B4-BE49-F238E27FC236}">
                <a16:creationId xmlns:a16="http://schemas.microsoft.com/office/drawing/2014/main" id="{FED96009-BE36-4A72-4FB8-1EAF55AEAB19}"/>
              </a:ext>
            </a:extLst>
          </p:cNvPr>
          <p:cNvSpPr txBox="1"/>
          <p:nvPr/>
        </p:nvSpPr>
        <p:spPr>
          <a:xfrm>
            <a:off x="536627" y="4474544"/>
            <a:ext cx="5740187" cy="1323439"/>
          </a:xfrm>
          <a:prstGeom prst="rect">
            <a:avLst/>
          </a:prstGeom>
          <a:noFill/>
        </p:spPr>
        <p:txBody>
          <a:bodyPr wrap="square">
            <a:spAutoFit/>
          </a:bodyPr>
          <a:lstStyle/>
          <a:p>
            <a:pPr algn="just"/>
            <a:r>
              <a:rPr lang="en-US" sz="2000" dirty="0">
                <a:latin typeface="Times New Roman" panose="02020603050405020304" pitchFamily="18" charset="0"/>
                <a:cs typeface="Times New Roman" panose="02020603050405020304" pitchFamily="18" charset="0"/>
              </a:rPr>
              <a:t>Foundation design is the process of planning and designing the base of a building. It helps transfer the building load safely to the ground and keeps the structure stable and strong. </a:t>
            </a:r>
          </a:p>
        </p:txBody>
      </p:sp>
      <p:sp>
        <p:nvSpPr>
          <p:cNvPr id="13" name="Rectangle 12">
            <a:extLst>
              <a:ext uri="{FF2B5EF4-FFF2-40B4-BE49-F238E27FC236}">
                <a16:creationId xmlns:a16="http://schemas.microsoft.com/office/drawing/2014/main" id="{E243700B-B96C-8BF0-CC56-65153B589E7F}"/>
              </a:ext>
            </a:extLst>
          </p:cNvPr>
          <p:cNvSpPr/>
          <p:nvPr/>
        </p:nvSpPr>
        <p:spPr>
          <a:xfrm>
            <a:off x="7827133" y="3950135"/>
            <a:ext cx="3562830" cy="2342024"/>
          </a:xfrm>
          <a:prstGeom prst="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CE6A93-ABBB-0BDC-7431-41219A49BCCF}"/>
              </a:ext>
            </a:extLst>
          </p:cNvPr>
          <p:cNvSpPr/>
          <p:nvPr/>
        </p:nvSpPr>
        <p:spPr>
          <a:xfrm>
            <a:off x="7827133" y="3950135"/>
            <a:ext cx="3562830" cy="2342024"/>
          </a:xfrm>
          <a:prstGeom prst="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400814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80A52-BFEF-AC0D-E38A-92F8BD60D19C}"/>
              </a:ext>
            </a:extLst>
          </p:cNvPr>
          <p:cNvSpPr txBox="1"/>
          <p:nvPr/>
        </p:nvSpPr>
        <p:spPr>
          <a:xfrm>
            <a:off x="662553" y="2569240"/>
            <a:ext cx="5877732" cy="2246769"/>
          </a:xfrm>
          <a:prstGeom prst="rect">
            <a:avLst/>
          </a:prstGeom>
          <a:noFill/>
        </p:spPr>
        <p:txBody>
          <a:bodyPr wrap="square">
            <a:spAutoFit/>
          </a:bodyPr>
          <a:lstStyle/>
          <a:p>
            <a:pPr algn="just"/>
            <a:r>
              <a:rPr lang="en-US" sz="2800" dirty="0">
                <a:latin typeface="Times New Roman" panose="02020603050405020304" pitchFamily="18" charset="0"/>
                <a:cs typeface="Times New Roman" panose="02020603050405020304" pitchFamily="18" charset="0"/>
              </a:rPr>
              <a:t>is the process of determining the size, shape, and reinforcement of a structural column to safely support and transfer loads from the building to the foundation without failure. </a:t>
            </a:r>
          </a:p>
        </p:txBody>
      </p:sp>
      <p:sp>
        <p:nvSpPr>
          <p:cNvPr id="5" name="TextBox 4">
            <a:extLst>
              <a:ext uri="{FF2B5EF4-FFF2-40B4-BE49-F238E27FC236}">
                <a16:creationId xmlns:a16="http://schemas.microsoft.com/office/drawing/2014/main" id="{C0AD73FA-1F13-1574-BA4C-7168CE50F323}"/>
              </a:ext>
            </a:extLst>
          </p:cNvPr>
          <p:cNvSpPr txBox="1"/>
          <p:nvPr/>
        </p:nvSpPr>
        <p:spPr>
          <a:xfrm>
            <a:off x="3046709" y="412016"/>
            <a:ext cx="6098582" cy="646331"/>
          </a:xfrm>
          <a:prstGeom prst="rect">
            <a:avLst/>
          </a:prstGeom>
          <a:noFill/>
        </p:spPr>
        <p:txBody>
          <a:bodyPr wrap="square">
            <a:spAutoFit/>
          </a:bodyPr>
          <a:lstStyle/>
          <a:p>
            <a:r>
              <a:rPr lang="en-US" sz="3600" b="1" dirty="0">
                <a:latin typeface="Times New Roman" panose="02020603050405020304" pitchFamily="18" charset="0"/>
                <a:cs typeface="Times New Roman" panose="02020603050405020304" pitchFamily="18" charset="0"/>
              </a:rPr>
              <a:t>Column Design </a:t>
            </a:r>
          </a:p>
        </p:txBody>
      </p:sp>
      <p:sp>
        <p:nvSpPr>
          <p:cNvPr id="8" name="Rectangle 7">
            <a:extLst>
              <a:ext uri="{FF2B5EF4-FFF2-40B4-BE49-F238E27FC236}">
                <a16:creationId xmlns:a16="http://schemas.microsoft.com/office/drawing/2014/main" id="{FF214B2D-F900-42E8-38C2-81975210850E}"/>
              </a:ext>
            </a:extLst>
          </p:cNvPr>
          <p:cNvSpPr/>
          <p:nvPr/>
        </p:nvSpPr>
        <p:spPr>
          <a:xfrm>
            <a:off x="7827133" y="1238084"/>
            <a:ext cx="3562830" cy="2342024"/>
          </a:xfrm>
          <a:prstGeom prst="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B0305CB-9F61-8BE9-E33C-9D001B2238F8}"/>
              </a:ext>
            </a:extLst>
          </p:cNvPr>
          <p:cNvSpPr/>
          <p:nvPr/>
        </p:nvSpPr>
        <p:spPr>
          <a:xfrm>
            <a:off x="7827132" y="1058348"/>
            <a:ext cx="3562829" cy="2521759"/>
          </a:xfrm>
          <a:prstGeom prst="rect">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 name="Rectangle 9">
            <a:extLst>
              <a:ext uri="{FF2B5EF4-FFF2-40B4-BE49-F238E27FC236}">
                <a16:creationId xmlns:a16="http://schemas.microsoft.com/office/drawing/2014/main" id="{60648D0A-CBA3-07C1-886D-0F32370B8A1D}"/>
              </a:ext>
            </a:extLst>
          </p:cNvPr>
          <p:cNvSpPr/>
          <p:nvPr/>
        </p:nvSpPr>
        <p:spPr>
          <a:xfrm>
            <a:off x="7827133" y="3950135"/>
            <a:ext cx="3562830" cy="2342024"/>
          </a:xfrm>
          <a:prstGeom prst="rect">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 name="Rectangle 11">
            <a:extLst>
              <a:ext uri="{FF2B5EF4-FFF2-40B4-BE49-F238E27FC236}">
                <a16:creationId xmlns:a16="http://schemas.microsoft.com/office/drawing/2014/main" id="{60DE71C1-FC85-43FB-2804-08FE4A081889}"/>
              </a:ext>
            </a:extLst>
          </p:cNvPr>
          <p:cNvSpPr/>
          <p:nvPr/>
        </p:nvSpPr>
        <p:spPr>
          <a:xfrm>
            <a:off x="7827130" y="3950134"/>
            <a:ext cx="3562828" cy="2342024"/>
          </a:xfrm>
          <a:prstGeom prst="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ctr">
              <a:lnSpc>
                <a:spcPct val="150000"/>
              </a:lnSpc>
              <a:spcAft>
                <a:spcPts val="800"/>
              </a:spcAft>
              <a:buNone/>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608551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1F918E-2789-344C-788C-7E0691C8CFC0}"/>
              </a:ext>
            </a:extLst>
          </p:cNvPr>
          <p:cNvSpPr txBox="1"/>
          <p:nvPr/>
        </p:nvSpPr>
        <p:spPr>
          <a:xfrm>
            <a:off x="3188777" y="195042"/>
            <a:ext cx="3816457"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Beam Designs </a:t>
            </a:r>
          </a:p>
        </p:txBody>
      </p:sp>
      <p:sp>
        <p:nvSpPr>
          <p:cNvPr id="5" name="TextBox 4">
            <a:extLst>
              <a:ext uri="{FF2B5EF4-FFF2-40B4-BE49-F238E27FC236}">
                <a16:creationId xmlns:a16="http://schemas.microsoft.com/office/drawing/2014/main" id="{FCC3560B-67BB-BAC5-1A16-D41752B3AF65}"/>
              </a:ext>
            </a:extLst>
          </p:cNvPr>
          <p:cNvSpPr txBox="1"/>
          <p:nvPr/>
        </p:nvSpPr>
        <p:spPr>
          <a:xfrm>
            <a:off x="1297984" y="2785229"/>
            <a:ext cx="5056322" cy="1569660"/>
          </a:xfrm>
          <a:prstGeom prst="rect">
            <a:avLst/>
          </a:prstGeom>
          <a:noFill/>
        </p:spPr>
        <p:txBody>
          <a:bodyPr wrap="square">
            <a:spAutoFit/>
          </a:bodyPr>
          <a:lstStyle/>
          <a:p>
            <a:pPr algn="just"/>
            <a:r>
              <a:rPr lang="en-US" sz="2400" dirty="0">
                <a:latin typeface="Times New Roman" panose="02020603050405020304" pitchFamily="18" charset="0"/>
                <a:cs typeface="Times New Roman" panose="02020603050405020304" pitchFamily="18" charset="0"/>
              </a:rPr>
              <a:t>the process of designing a structural beam to safely support loads and transfer them to columns or walls without bending or failure.</a:t>
            </a:r>
          </a:p>
        </p:txBody>
      </p:sp>
      <p:sp>
        <p:nvSpPr>
          <p:cNvPr id="6" name="Rectangle 5">
            <a:extLst>
              <a:ext uri="{FF2B5EF4-FFF2-40B4-BE49-F238E27FC236}">
                <a16:creationId xmlns:a16="http://schemas.microsoft.com/office/drawing/2014/main" id="{4E8B827D-DDE9-EE87-3AAA-E0FADBB782C3}"/>
              </a:ext>
            </a:extLst>
          </p:cNvPr>
          <p:cNvSpPr/>
          <p:nvPr/>
        </p:nvSpPr>
        <p:spPr>
          <a:xfrm>
            <a:off x="7495081" y="1391852"/>
            <a:ext cx="3987383" cy="4908479"/>
          </a:xfrm>
          <a:prstGeom prst="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8973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D4551B-578A-7E4A-3BF1-F28DCE2739C4}"/>
              </a:ext>
            </a:extLst>
          </p:cNvPr>
          <p:cNvSpPr txBox="1"/>
          <p:nvPr/>
        </p:nvSpPr>
        <p:spPr>
          <a:xfrm>
            <a:off x="3046709" y="164045"/>
            <a:ext cx="6098582"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Staircase Design </a:t>
            </a:r>
          </a:p>
        </p:txBody>
      </p:sp>
      <p:sp>
        <p:nvSpPr>
          <p:cNvPr id="5" name="TextBox 4">
            <a:extLst>
              <a:ext uri="{FF2B5EF4-FFF2-40B4-BE49-F238E27FC236}">
                <a16:creationId xmlns:a16="http://schemas.microsoft.com/office/drawing/2014/main" id="{575FFB83-79A0-038A-E2B7-A97C28BFE49D}"/>
              </a:ext>
            </a:extLst>
          </p:cNvPr>
          <p:cNvSpPr txBox="1"/>
          <p:nvPr/>
        </p:nvSpPr>
        <p:spPr>
          <a:xfrm>
            <a:off x="1251489" y="2283186"/>
            <a:ext cx="5254242" cy="2554545"/>
          </a:xfrm>
          <a:prstGeom prst="rect">
            <a:avLst/>
          </a:prstGeom>
          <a:noFill/>
        </p:spPr>
        <p:txBody>
          <a:bodyPr wrap="square">
            <a:spAutoFit/>
          </a:bodyPr>
          <a:lstStyle/>
          <a:p>
            <a:pPr algn="just"/>
            <a:r>
              <a:rPr lang="en-US" sz="3200" dirty="0">
                <a:latin typeface="Times New Roman" panose="02020603050405020304" pitchFamily="18" charset="0"/>
                <a:cs typeface="Times New Roman" panose="02020603050405020304" pitchFamily="18" charset="0"/>
              </a:rPr>
              <a:t>is the process of planning and designing stairs to provide safe, comfortable, and efficient movement between different floor levels.</a:t>
            </a:r>
          </a:p>
        </p:txBody>
      </p:sp>
      <p:sp>
        <p:nvSpPr>
          <p:cNvPr id="6" name="Rectangle 5">
            <a:extLst>
              <a:ext uri="{FF2B5EF4-FFF2-40B4-BE49-F238E27FC236}">
                <a16:creationId xmlns:a16="http://schemas.microsoft.com/office/drawing/2014/main" id="{8EE21B40-F04F-3D90-403B-E8A827E9E759}"/>
              </a:ext>
            </a:extLst>
          </p:cNvPr>
          <p:cNvSpPr/>
          <p:nvPr/>
        </p:nvSpPr>
        <p:spPr>
          <a:xfrm>
            <a:off x="7495081" y="1391852"/>
            <a:ext cx="3987383" cy="4908479"/>
          </a:xfrm>
          <a:prstGeom prst="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4366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E12929-644F-BB9A-17DB-A584EA670E5C}"/>
              </a:ext>
            </a:extLst>
          </p:cNvPr>
          <p:cNvSpPr txBox="1"/>
          <p:nvPr/>
        </p:nvSpPr>
        <p:spPr>
          <a:xfrm>
            <a:off x="2863312" y="150671"/>
            <a:ext cx="6098582" cy="823752"/>
          </a:xfrm>
          <a:prstGeom prst="rect">
            <a:avLst/>
          </a:prstGeom>
          <a:noFill/>
        </p:spPr>
        <p:txBody>
          <a:bodyPr wrap="square">
            <a:spAutoFit/>
          </a:bodyPr>
          <a:lstStyle/>
          <a:p>
            <a:pPr marL="0" marR="0" algn="ctr">
              <a:lnSpc>
                <a:spcPct val="150000"/>
              </a:lnSpc>
              <a:spcBef>
                <a:spcPts val="1800"/>
              </a:spcBef>
              <a:spcAft>
                <a:spcPts val="400"/>
              </a:spcAft>
              <a:buNone/>
            </a:pPr>
            <a:r>
              <a:rPr lang="en-US" sz="3600" b="1" kern="100" cap="all" dirty="0">
                <a:effectLst/>
                <a:latin typeface="Times New Roman" panose="02020603050405020304" pitchFamily="18" charset="0"/>
                <a:ea typeface="Times New Roman" panose="02020603050405020304" pitchFamily="18" charset="0"/>
                <a:cs typeface="Times New Roman" panose="02020603050405020304" pitchFamily="18" charset="0"/>
              </a:rPr>
              <a:t>Cost Estimation</a:t>
            </a:r>
          </a:p>
        </p:txBody>
      </p:sp>
      <p:sp>
        <p:nvSpPr>
          <p:cNvPr id="5" name="TextBox 4">
            <a:extLst>
              <a:ext uri="{FF2B5EF4-FFF2-40B4-BE49-F238E27FC236}">
                <a16:creationId xmlns:a16="http://schemas.microsoft.com/office/drawing/2014/main" id="{0C6C8103-AC53-C34F-BB1F-8905DAE3E279}"/>
              </a:ext>
            </a:extLst>
          </p:cNvPr>
          <p:cNvSpPr txBox="1"/>
          <p:nvPr/>
        </p:nvSpPr>
        <p:spPr>
          <a:xfrm>
            <a:off x="988018" y="2288299"/>
            <a:ext cx="6098582" cy="2062103"/>
          </a:xfrm>
          <a:prstGeom prst="rect">
            <a:avLst/>
          </a:prstGeom>
          <a:noFill/>
        </p:spPr>
        <p:txBody>
          <a:bodyPr wrap="square">
            <a:spAutoFit/>
          </a:bodyPr>
          <a:lstStyle/>
          <a:p>
            <a:pPr algn="just"/>
            <a:r>
              <a:rPr lang="en-US" sz="3200" dirty="0">
                <a:latin typeface="Times New Roman" panose="02020603050405020304" pitchFamily="18" charset="0"/>
                <a:cs typeface="Times New Roman" panose="02020603050405020304" pitchFamily="18" charset="0"/>
              </a:rPr>
              <a:t>is the process of calculating the expected cost of materials, labor, and construction work required to complete a project.</a:t>
            </a:r>
          </a:p>
        </p:txBody>
      </p:sp>
      <p:sp>
        <p:nvSpPr>
          <p:cNvPr id="6" name="Rectangle 5">
            <a:extLst>
              <a:ext uri="{FF2B5EF4-FFF2-40B4-BE49-F238E27FC236}">
                <a16:creationId xmlns:a16="http://schemas.microsoft.com/office/drawing/2014/main" id="{0CEA5184-7378-EF69-07B6-132DD39CA8E0}"/>
              </a:ext>
            </a:extLst>
          </p:cNvPr>
          <p:cNvSpPr/>
          <p:nvPr/>
        </p:nvSpPr>
        <p:spPr>
          <a:xfrm>
            <a:off x="7758552" y="1360855"/>
            <a:ext cx="3987383" cy="4908479"/>
          </a:xfrm>
          <a:prstGeom prst="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79356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7352EA-F746-45D3-F1BB-DE8E291A0885}"/>
              </a:ext>
            </a:extLst>
          </p:cNvPr>
          <p:cNvSpPr txBox="1"/>
          <p:nvPr/>
        </p:nvSpPr>
        <p:spPr>
          <a:xfrm>
            <a:off x="652900" y="1268435"/>
            <a:ext cx="6437448" cy="5582106"/>
          </a:xfrm>
          <a:prstGeom prst="rect">
            <a:avLst/>
          </a:prstGeom>
          <a:noFill/>
        </p:spPr>
        <p:txBody>
          <a:bodyPr wrap="square">
            <a:spAutoFit/>
          </a:bodyPr>
          <a:lstStyle/>
          <a:p>
            <a:pPr algn="just">
              <a:lnSpc>
                <a:spcPct val="150000"/>
              </a:lnSpc>
              <a:spcAft>
                <a:spcPts val="800"/>
              </a:spcAft>
            </a:pPr>
            <a:r>
              <a:rPr lang="en-US" dirty="0">
                <a:latin typeface="Times New Roman" panose="02020603050405020304" pitchFamily="18" charset="0"/>
                <a:cs typeface="Times New Roman" panose="02020603050405020304" pitchFamily="18" charset="0"/>
              </a:rPr>
              <a:t>The project focused on planning, analysis, and structural design, including site investigation, architectural planning, and cost estimation.</a:t>
            </a:r>
          </a:p>
          <a:p>
            <a:pPr algn="just">
              <a:lnSpc>
                <a:spcPct val="150000"/>
              </a:lnSpc>
              <a:spcAft>
                <a:spcPts val="800"/>
              </a:spcAft>
            </a:pPr>
            <a:endParaRPr lang="en-US" dirty="0">
              <a:latin typeface="Times New Roman" panose="02020603050405020304" pitchFamily="18" charset="0"/>
              <a:cs typeface="Times New Roman" panose="02020603050405020304" pitchFamily="18" charset="0"/>
            </a:endParaRPr>
          </a:p>
          <a:p>
            <a:pPr algn="just">
              <a:lnSpc>
                <a:spcPct val="150000"/>
              </a:lnSpc>
              <a:spcAft>
                <a:spcPts val="800"/>
              </a:spcAft>
            </a:pPr>
            <a:r>
              <a:rPr lang="en-US" dirty="0">
                <a:latin typeface="Times New Roman" panose="02020603050405020304" pitchFamily="18" charset="0"/>
                <a:cs typeface="Times New Roman" panose="02020603050405020304" pitchFamily="18" charset="0"/>
              </a:rPr>
              <a:t>The site was found suitable for construction, and the proposed design provides safety, strength, durability, and efficient space utilization.</a:t>
            </a:r>
          </a:p>
          <a:p>
            <a:pPr algn="just">
              <a:lnSpc>
                <a:spcPct val="150000"/>
              </a:lnSpc>
              <a:spcAft>
                <a:spcPts val="800"/>
              </a:spcAft>
            </a:pPr>
            <a:endParaRPr lang="en-US" dirty="0">
              <a:latin typeface="Times New Roman" panose="02020603050405020304" pitchFamily="18" charset="0"/>
              <a:cs typeface="Times New Roman" panose="02020603050405020304" pitchFamily="18" charset="0"/>
            </a:endParaRPr>
          </a:p>
          <a:p>
            <a:pPr algn="just">
              <a:lnSpc>
                <a:spcPct val="150000"/>
              </a:lnSpc>
              <a:spcAft>
                <a:spcPts val="800"/>
              </a:spcAft>
            </a:pPr>
            <a:r>
              <a:rPr lang="en-US" dirty="0">
                <a:latin typeface="Times New Roman" panose="02020603050405020304" pitchFamily="18" charset="0"/>
                <a:cs typeface="Times New Roman" panose="02020603050405020304" pitchFamily="18" charset="0"/>
              </a:rPr>
              <a:t>Overall, the project improved practical civil engineering knowledge and highlighted the importance of proper planning and structural analysis.</a:t>
            </a:r>
          </a:p>
          <a:p>
            <a:pPr marL="0" marR="0" algn="just">
              <a:lnSpc>
                <a:spcPct val="150000"/>
              </a:lnSpc>
              <a:spcAft>
                <a:spcPts val="800"/>
              </a:spcAft>
              <a:buNone/>
            </a:pP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a:t>
            </a:r>
          </a:p>
        </p:txBody>
      </p:sp>
      <p:sp>
        <p:nvSpPr>
          <p:cNvPr id="5" name="TextBox 4">
            <a:extLst>
              <a:ext uri="{FF2B5EF4-FFF2-40B4-BE49-F238E27FC236}">
                <a16:creationId xmlns:a16="http://schemas.microsoft.com/office/drawing/2014/main" id="{E32627D5-2805-A193-A781-DE7B6E037821}"/>
              </a:ext>
            </a:extLst>
          </p:cNvPr>
          <p:cNvSpPr txBox="1"/>
          <p:nvPr/>
        </p:nvSpPr>
        <p:spPr>
          <a:xfrm>
            <a:off x="1964409" y="150309"/>
            <a:ext cx="6098582" cy="905056"/>
          </a:xfrm>
          <a:prstGeom prst="rect">
            <a:avLst/>
          </a:prstGeom>
          <a:noFill/>
        </p:spPr>
        <p:txBody>
          <a:bodyPr wrap="square">
            <a:spAutoFit/>
          </a:bodyPr>
          <a:lstStyle/>
          <a:p>
            <a:pPr marL="0" marR="0" algn="ctr">
              <a:lnSpc>
                <a:spcPct val="150000"/>
              </a:lnSpc>
              <a:spcBef>
                <a:spcPts val="1800"/>
              </a:spcBef>
              <a:spcAft>
                <a:spcPts val="400"/>
              </a:spcAft>
              <a:buNone/>
            </a:pPr>
            <a:r>
              <a:rPr lang="en-US" sz="4000" b="1" kern="100" cap="all" dirty="0">
                <a:effectLst/>
                <a:latin typeface="Times New Roman" panose="02020603050405020304" pitchFamily="18" charset="0"/>
                <a:ea typeface="Times New Roman" panose="02020603050405020304" pitchFamily="18" charset="0"/>
                <a:cs typeface="Times New Roman" panose="02020603050405020304" pitchFamily="18" charset="0"/>
              </a:rPr>
              <a:t>Conclusion</a:t>
            </a:r>
          </a:p>
        </p:txBody>
      </p:sp>
      <p:sp>
        <p:nvSpPr>
          <p:cNvPr id="6" name="Rectangle 5">
            <a:extLst>
              <a:ext uri="{FF2B5EF4-FFF2-40B4-BE49-F238E27FC236}">
                <a16:creationId xmlns:a16="http://schemas.microsoft.com/office/drawing/2014/main" id="{C2F80D64-CBC3-EA52-F002-46F56546D102}"/>
              </a:ext>
            </a:extLst>
          </p:cNvPr>
          <p:cNvSpPr/>
          <p:nvPr/>
        </p:nvSpPr>
        <p:spPr>
          <a:xfrm>
            <a:off x="7867040" y="1268435"/>
            <a:ext cx="3987383" cy="4908479"/>
          </a:xfrm>
          <a:prstGeom prst="rect">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15932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651</Words>
  <Application>Microsoft Office PowerPoint</Application>
  <PresentationFormat>Widescreen</PresentationFormat>
  <Paragraphs>84</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Project planning and managment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OMAR</dc:creator>
  <cp:lastModifiedBy>MOHAMED OMAR</cp:lastModifiedBy>
  <cp:revision>3</cp:revision>
  <dcterms:created xsi:type="dcterms:W3CDTF">2026-05-11T09:11:06Z</dcterms:created>
  <dcterms:modified xsi:type="dcterms:W3CDTF">2026-08-10T11:35:02Z</dcterms:modified>
</cp:coreProperties>
</file>