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79" r:id="rId2"/>
    <p:sldId id="280" r:id="rId3"/>
    <p:sldId id="281" r:id="rId4"/>
    <p:sldId id="258" r:id="rId5"/>
    <p:sldId id="259" r:id="rId6"/>
    <p:sldId id="260" r:id="rId7"/>
    <p:sldId id="261" r:id="rId8"/>
    <p:sldId id="262" r:id="rId9"/>
    <p:sldId id="263" r:id="rId10"/>
    <p:sldId id="265" r:id="rId11"/>
    <p:sldId id="264"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p:scale>
          <a:sx n="95" d="100"/>
          <a:sy n="95" d="100"/>
        </p:scale>
        <p:origin x="1194"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A24FE1-469D-4466-9202-7430F1991527}" type="datetimeFigureOut">
              <a:rPr lang="en-US" smtClean="0"/>
              <a:t>8/18/2026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832EBB-10AB-4840-8F70-5DE35809077D}" type="slidenum">
              <a:rPr lang="en-US" smtClean="0"/>
              <a:t>‹#›</a:t>
            </a:fld>
            <a:endParaRPr lang="en-US"/>
          </a:p>
        </p:txBody>
      </p:sp>
    </p:spTree>
    <p:extLst>
      <p:ext uri="{BB962C8B-B14F-4D97-AF65-F5344CB8AC3E}">
        <p14:creationId xmlns:p14="http://schemas.microsoft.com/office/powerpoint/2010/main" val="1332542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F2C605-5581-43C0-9AD7-6269499035EF}" type="slidenum">
              <a:rPr lang="en-US" smtClean="0"/>
              <a:t>22</a:t>
            </a:fld>
            <a:endParaRPr lang="en-US"/>
          </a:p>
        </p:txBody>
      </p:sp>
    </p:spTree>
    <p:extLst>
      <p:ext uri="{BB962C8B-B14F-4D97-AF65-F5344CB8AC3E}">
        <p14:creationId xmlns:p14="http://schemas.microsoft.com/office/powerpoint/2010/main" val="1726782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7782D-5AF5-A1D5-1270-01E866F28A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094114-A02D-B556-CE98-AF04B2908D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D37E019-8C6B-5976-64BB-C8391182613A}"/>
              </a:ext>
            </a:extLst>
          </p:cNvPr>
          <p:cNvSpPr>
            <a:spLocks noGrp="1"/>
          </p:cNvSpPr>
          <p:nvPr>
            <p:ph type="dt" sz="half" idx="10"/>
          </p:nvPr>
        </p:nvSpPr>
        <p:spPr/>
        <p:txBody>
          <a:bodyPr/>
          <a:lstStyle/>
          <a:p>
            <a:fld id="{0324F297-5B8D-4D9C-AF5C-4A414D6F5797}" type="datetimeFigureOut">
              <a:rPr lang="en-US" smtClean="0"/>
              <a:t>8/18/2026</a:t>
            </a:fld>
            <a:endParaRPr lang="en-US"/>
          </a:p>
        </p:txBody>
      </p:sp>
      <p:sp>
        <p:nvSpPr>
          <p:cNvPr id="5" name="Footer Placeholder 4">
            <a:extLst>
              <a:ext uri="{FF2B5EF4-FFF2-40B4-BE49-F238E27FC236}">
                <a16:creationId xmlns:a16="http://schemas.microsoft.com/office/drawing/2014/main" id="{C417EE95-E364-3151-FF31-8446A6AAE9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82A3F5-A4F5-273C-A253-29102E11F0A3}"/>
              </a:ext>
            </a:extLst>
          </p:cNvPr>
          <p:cNvSpPr>
            <a:spLocks noGrp="1"/>
          </p:cNvSpPr>
          <p:nvPr>
            <p:ph type="sldNum" sz="quarter" idx="12"/>
          </p:nvPr>
        </p:nvSpPr>
        <p:spPr/>
        <p:txBody>
          <a:bodyPr/>
          <a:lstStyle/>
          <a:p>
            <a:fld id="{A2BD89C4-17C5-453C-95D9-291DEBBF3DC5}" type="slidenum">
              <a:rPr lang="en-US" smtClean="0"/>
              <a:t>‹#›</a:t>
            </a:fld>
            <a:endParaRPr lang="en-US"/>
          </a:p>
        </p:txBody>
      </p:sp>
    </p:spTree>
    <p:extLst>
      <p:ext uri="{BB962C8B-B14F-4D97-AF65-F5344CB8AC3E}">
        <p14:creationId xmlns:p14="http://schemas.microsoft.com/office/powerpoint/2010/main" val="2731770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87100-EF54-8745-4F47-71B6135BB6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B9EA06-24FF-FCEA-695A-38480BB999C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1B5A32-D954-26DD-0CFA-B74F62C49731}"/>
              </a:ext>
            </a:extLst>
          </p:cNvPr>
          <p:cNvSpPr>
            <a:spLocks noGrp="1"/>
          </p:cNvSpPr>
          <p:nvPr>
            <p:ph type="dt" sz="half" idx="10"/>
          </p:nvPr>
        </p:nvSpPr>
        <p:spPr/>
        <p:txBody>
          <a:bodyPr/>
          <a:lstStyle/>
          <a:p>
            <a:fld id="{0324F297-5B8D-4D9C-AF5C-4A414D6F5797}" type="datetimeFigureOut">
              <a:rPr lang="en-US" smtClean="0"/>
              <a:t>8/18/2026</a:t>
            </a:fld>
            <a:endParaRPr lang="en-US"/>
          </a:p>
        </p:txBody>
      </p:sp>
      <p:sp>
        <p:nvSpPr>
          <p:cNvPr id="5" name="Footer Placeholder 4">
            <a:extLst>
              <a:ext uri="{FF2B5EF4-FFF2-40B4-BE49-F238E27FC236}">
                <a16:creationId xmlns:a16="http://schemas.microsoft.com/office/drawing/2014/main" id="{861F8B03-18B0-E69F-817C-B382CD7FC1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8E53DE-3294-94A7-175C-8E5C1D41652D}"/>
              </a:ext>
            </a:extLst>
          </p:cNvPr>
          <p:cNvSpPr>
            <a:spLocks noGrp="1"/>
          </p:cNvSpPr>
          <p:nvPr>
            <p:ph type="sldNum" sz="quarter" idx="12"/>
          </p:nvPr>
        </p:nvSpPr>
        <p:spPr/>
        <p:txBody>
          <a:bodyPr/>
          <a:lstStyle/>
          <a:p>
            <a:fld id="{A2BD89C4-17C5-453C-95D9-291DEBBF3DC5}" type="slidenum">
              <a:rPr lang="en-US" smtClean="0"/>
              <a:t>‹#›</a:t>
            </a:fld>
            <a:endParaRPr lang="en-US"/>
          </a:p>
        </p:txBody>
      </p:sp>
    </p:spTree>
    <p:extLst>
      <p:ext uri="{BB962C8B-B14F-4D97-AF65-F5344CB8AC3E}">
        <p14:creationId xmlns:p14="http://schemas.microsoft.com/office/powerpoint/2010/main" val="166067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197D8-5FF3-A52D-B3EA-E43DE7F37BD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FE86AF5-3416-B383-9C61-4339B8D572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CF2BF6D-6203-5EA6-B02F-76EFCB918454}"/>
              </a:ext>
            </a:extLst>
          </p:cNvPr>
          <p:cNvSpPr>
            <a:spLocks noGrp="1"/>
          </p:cNvSpPr>
          <p:nvPr>
            <p:ph type="dt" sz="half" idx="10"/>
          </p:nvPr>
        </p:nvSpPr>
        <p:spPr/>
        <p:txBody>
          <a:bodyPr/>
          <a:lstStyle/>
          <a:p>
            <a:fld id="{0324F297-5B8D-4D9C-AF5C-4A414D6F5797}" type="datetimeFigureOut">
              <a:rPr lang="en-US" smtClean="0"/>
              <a:t>8/18/2026</a:t>
            </a:fld>
            <a:endParaRPr lang="en-US"/>
          </a:p>
        </p:txBody>
      </p:sp>
      <p:sp>
        <p:nvSpPr>
          <p:cNvPr id="5" name="Footer Placeholder 4">
            <a:extLst>
              <a:ext uri="{FF2B5EF4-FFF2-40B4-BE49-F238E27FC236}">
                <a16:creationId xmlns:a16="http://schemas.microsoft.com/office/drawing/2014/main" id="{80CD800F-2F33-0354-A489-DC6D46122B5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DAB58-6BDE-10E1-A2DA-8E5A187F44BE}"/>
              </a:ext>
            </a:extLst>
          </p:cNvPr>
          <p:cNvSpPr>
            <a:spLocks noGrp="1"/>
          </p:cNvSpPr>
          <p:nvPr>
            <p:ph type="sldNum" sz="quarter" idx="12"/>
          </p:nvPr>
        </p:nvSpPr>
        <p:spPr/>
        <p:txBody>
          <a:bodyPr/>
          <a:lstStyle/>
          <a:p>
            <a:fld id="{A2BD89C4-17C5-453C-95D9-291DEBBF3DC5}" type="slidenum">
              <a:rPr lang="en-US" smtClean="0"/>
              <a:t>‹#›</a:t>
            </a:fld>
            <a:endParaRPr lang="en-US"/>
          </a:p>
        </p:txBody>
      </p:sp>
    </p:spTree>
    <p:extLst>
      <p:ext uri="{BB962C8B-B14F-4D97-AF65-F5344CB8AC3E}">
        <p14:creationId xmlns:p14="http://schemas.microsoft.com/office/powerpoint/2010/main" val="1097652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0F96B-91A5-EE9F-D386-377B4D7AD7E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B13BC2C-AC49-82B0-30CC-7ACD261418F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5BE0C40-22A1-7402-EF31-8FD4276B42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CF1198-3400-61C4-C3D2-496F7742F53B}"/>
              </a:ext>
            </a:extLst>
          </p:cNvPr>
          <p:cNvSpPr>
            <a:spLocks noGrp="1"/>
          </p:cNvSpPr>
          <p:nvPr>
            <p:ph type="dt" sz="half" idx="10"/>
          </p:nvPr>
        </p:nvSpPr>
        <p:spPr/>
        <p:txBody>
          <a:bodyPr/>
          <a:lstStyle/>
          <a:p>
            <a:fld id="{0324F297-5B8D-4D9C-AF5C-4A414D6F5797}" type="datetimeFigureOut">
              <a:rPr lang="en-US" smtClean="0"/>
              <a:t>8/18/2026</a:t>
            </a:fld>
            <a:endParaRPr lang="en-US"/>
          </a:p>
        </p:txBody>
      </p:sp>
      <p:sp>
        <p:nvSpPr>
          <p:cNvPr id="6" name="Footer Placeholder 5">
            <a:extLst>
              <a:ext uri="{FF2B5EF4-FFF2-40B4-BE49-F238E27FC236}">
                <a16:creationId xmlns:a16="http://schemas.microsoft.com/office/drawing/2014/main" id="{8A12D0E5-10C4-29B4-1646-1E2762F4F9D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F2C4D5-44AE-C709-272E-F2BB713E4014}"/>
              </a:ext>
            </a:extLst>
          </p:cNvPr>
          <p:cNvSpPr>
            <a:spLocks noGrp="1"/>
          </p:cNvSpPr>
          <p:nvPr>
            <p:ph type="sldNum" sz="quarter" idx="12"/>
          </p:nvPr>
        </p:nvSpPr>
        <p:spPr/>
        <p:txBody>
          <a:bodyPr/>
          <a:lstStyle/>
          <a:p>
            <a:fld id="{A2BD89C4-17C5-453C-95D9-291DEBBF3DC5}" type="slidenum">
              <a:rPr lang="en-US" smtClean="0"/>
              <a:t>‹#›</a:t>
            </a:fld>
            <a:endParaRPr lang="en-US"/>
          </a:p>
        </p:txBody>
      </p:sp>
    </p:spTree>
    <p:extLst>
      <p:ext uri="{BB962C8B-B14F-4D97-AF65-F5344CB8AC3E}">
        <p14:creationId xmlns:p14="http://schemas.microsoft.com/office/powerpoint/2010/main" val="583971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7ACE4-5B26-A7DC-C4A3-ED8A6C93113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7A7A10-5F75-C036-1318-16BE390D5B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0A7A194-3320-FF74-D42E-EA20FF4868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D201985-5787-9163-4059-F0C1E8EDE5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7E01DCB-F2E3-0BDA-8B50-7103443FD6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683FBAC-5D18-F4CE-3D38-75D333115F2B}"/>
              </a:ext>
            </a:extLst>
          </p:cNvPr>
          <p:cNvSpPr>
            <a:spLocks noGrp="1"/>
          </p:cNvSpPr>
          <p:nvPr>
            <p:ph type="dt" sz="half" idx="10"/>
          </p:nvPr>
        </p:nvSpPr>
        <p:spPr/>
        <p:txBody>
          <a:bodyPr/>
          <a:lstStyle/>
          <a:p>
            <a:fld id="{0324F297-5B8D-4D9C-AF5C-4A414D6F5797}" type="datetimeFigureOut">
              <a:rPr lang="en-US" smtClean="0"/>
              <a:t>8/18/2026</a:t>
            </a:fld>
            <a:endParaRPr lang="en-US"/>
          </a:p>
        </p:txBody>
      </p:sp>
      <p:sp>
        <p:nvSpPr>
          <p:cNvPr id="8" name="Footer Placeholder 7">
            <a:extLst>
              <a:ext uri="{FF2B5EF4-FFF2-40B4-BE49-F238E27FC236}">
                <a16:creationId xmlns:a16="http://schemas.microsoft.com/office/drawing/2014/main" id="{9A2A6299-132B-5D01-E174-F193BC1A5B6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7195127-96A2-2153-243E-F26020E9C621}"/>
              </a:ext>
            </a:extLst>
          </p:cNvPr>
          <p:cNvSpPr>
            <a:spLocks noGrp="1"/>
          </p:cNvSpPr>
          <p:nvPr>
            <p:ph type="sldNum" sz="quarter" idx="12"/>
          </p:nvPr>
        </p:nvSpPr>
        <p:spPr/>
        <p:txBody>
          <a:bodyPr/>
          <a:lstStyle/>
          <a:p>
            <a:fld id="{A2BD89C4-17C5-453C-95D9-291DEBBF3DC5}" type="slidenum">
              <a:rPr lang="en-US" smtClean="0"/>
              <a:t>‹#›</a:t>
            </a:fld>
            <a:endParaRPr lang="en-US"/>
          </a:p>
        </p:txBody>
      </p:sp>
    </p:spTree>
    <p:extLst>
      <p:ext uri="{BB962C8B-B14F-4D97-AF65-F5344CB8AC3E}">
        <p14:creationId xmlns:p14="http://schemas.microsoft.com/office/powerpoint/2010/main" val="1155988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1571A-08AB-4C8F-212D-5E3256FF78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60C55D-D9B1-33A3-428D-AFFD7060BBFF}"/>
              </a:ext>
            </a:extLst>
          </p:cNvPr>
          <p:cNvSpPr>
            <a:spLocks noGrp="1"/>
          </p:cNvSpPr>
          <p:nvPr>
            <p:ph type="dt" sz="half" idx="10"/>
          </p:nvPr>
        </p:nvSpPr>
        <p:spPr/>
        <p:txBody>
          <a:bodyPr/>
          <a:lstStyle/>
          <a:p>
            <a:fld id="{0324F297-5B8D-4D9C-AF5C-4A414D6F5797}" type="datetimeFigureOut">
              <a:rPr lang="en-US" smtClean="0"/>
              <a:t>8/18/2026</a:t>
            </a:fld>
            <a:endParaRPr lang="en-US"/>
          </a:p>
        </p:txBody>
      </p:sp>
      <p:sp>
        <p:nvSpPr>
          <p:cNvPr id="4" name="Footer Placeholder 3">
            <a:extLst>
              <a:ext uri="{FF2B5EF4-FFF2-40B4-BE49-F238E27FC236}">
                <a16:creationId xmlns:a16="http://schemas.microsoft.com/office/drawing/2014/main" id="{FB202C08-9780-AD1B-4B73-AFB1A4FE38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A028C5E-5DEC-FDE3-C155-F5474CB58979}"/>
              </a:ext>
            </a:extLst>
          </p:cNvPr>
          <p:cNvSpPr>
            <a:spLocks noGrp="1"/>
          </p:cNvSpPr>
          <p:nvPr>
            <p:ph type="sldNum" sz="quarter" idx="12"/>
          </p:nvPr>
        </p:nvSpPr>
        <p:spPr/>
        <p:txBody>
          <a:bodyPr/>
          <a:lstStyle/>
          <a:p>
            <a:fld id="{A2BD89C4-17C5-453C-95D9-291DEBBF3DC5}" type="slidenum">
              <a:rPr lang="en-US" smtClean="0"/>
              <a:t>‹#›</a:t>
            </a:fld>
            <a:endParaRPr lang="en-US"/>
          </a:p>
        </p:txBody>
      </p:sp>
    </p:spTree>
    <p:extLst>
      <p:ext uri="{BB962C8B-B14F-4D97-AF65-F5344CB8AC3E}">
        <p14:creationId xmlns:p14="http://schemas.microsoft.com/office/powerpoint/2010/main" val="1333020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3901EA-49DA-2946-B6D0-C581552D680B}"/>
              </a:ext>
            </a:extLst>
          </p:cNvPr>
          <p:cNvSpPr>
            <a:spLocks noGrp="1"/>
          </p:cNvSpPr>
          <p:nvPr>
            <p:ph type="dt" sz="half" idx="10"/>
          </p:nvPr>
        </p:nvSpPr>
        <p:spPr/>
        <p:txBody>
          <a:bodyPr/>
          <a:lstStyle/>
          <a:p>
            <a:fld id="{0324F297-5B8D-4D9C-AF5C-4A414D6F5797}" type="datetimeFigureOut">
              <a:rPr lang="en-US" smtClean="0"/>
              <a:t>8/18/2026</a:t>
            </a:fld>
            <a:endParaRPr lang="en-US"/>
          </a:p>
        </p:txBody>
      </p:sp>
      <p:sp>
        <p:nvSpPr>
          <p:cNvPr id="3" name="Footer Placeholder 2">
            <a:extLst>
              <a:ext uri="{FF2B5EF4-FFF2-40B4-BE49-F238E27FC236}">
                <a16:creationId xmlns:a16="http://schemas.microsoft.com/office/drawing/2014/main" id="{6EC77946-0E20-B04B-7387-6CEA45EB9B7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934156-027E-FAA6-835C-8F23B9AD9627}"/>
              </a:ext>
            </a:extLst>
          </p:cNvPr>
          <p:cNvSpPr>
            <a:spLocks noGrp="1"/>
          </p:cNvSpPr>
          <p:nvPr>
            <p:ph type="sldNum" sz="quarter" idx="12"/>
          </p:nvPr>
        </p:nvSpPr>
        <p:spPr/>
        <p:txBody>
          <a:bodyPr/>
          <a:lstStyle/>
          <a:p>
            <a:fld id="{A2BD89C4-17C5-453C-95D9-291DEBBF3DC5}" type="slidenum">
              <a:rPr lang="en-US" smtClean="0"/>
              <a:t>‹#›</a:t>
            </a:fld>
            <a:endParaRPr lang="en-US"/>
          </a:p>
        </p:txBody>
      </p:sp>
    </p:spTree>
    <p:extLst>
      <p:ext uri="{BB962C8B-B14F-4D97-AF65-F5344CB8AC3E}">
        <p14:creationId xmlns:p14="http://schemas.microsoft.com/office/powerpoint/2010/main" val="4058884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80248-9FB1-CAF3-EBFD-5C9A1A235A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3836F1-8CD6-5A40-FDD3-0A72A517FBA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F5546E-1617-C067-3F3D-EF8FC31BB9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EA0425-4562-2709-C82E-0819E114065F}"/>
              </a:ext>
            </a:extLst>
          </p:cNvPr>
          <p:cNvSpPr>
            <a:spLocks noGrp="1"/>
          </p:cNvSpPr>
          <p:nvPr>
            <p:ph type="dt" sz="half" idx="10"/>
          </p:nvPr>
        </p:nvSpPr>
        <p:spPr/>
        <p:txBody>
          <a:bodyPr/>
          <a:lstStyle/>
          <a:p>
            <a:fld id="{0324F297-5B8D-4D9C-AF5C-4A414D6F5797}" type="datetimeFigureOut">
              <a:rPr lang="en-US" smtClean="0"/>
              <a:t>8/18/2026</a:t>
            </a:fld>
            <a:endParaRPr lang="en-US"/>
          </a:p>
        </p:txBody>
      </p:sp>
      <p:sp>
        <p:nvSpPr>
          <p:cNvPr id="6" name="Footer Placeholder 5">
            <a:extLst>
              <a:ext uri="{FF2B5EF4-FFF2-40B4-BE49-F238E27FC236}">
                <a16:creationId xmlns:a16="http://schemas.microsoft.com/office/drawing/2014/main" id="{77BD8FD9-14FE-6FC5-CACE-31A5A39ED3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6868F-C1E8-BDE9-597C-06DE853084AA}"/>
              </a:ext>
            </a:extLst>
          </p:cNvPr>
          <p:cNvSpPr>
            <a:spLocks noGrp="1"/>
          </p:cNvSpPr>
          <p:nvPr>
            <p:ph type="sldNum" sz="quarter" idx="12"/>
          </p:nvPr>
        </p:nvSpPr>
        <p:spPr/>
        <p:txBody>
          <a:bodyPr/>
          <a:lstStyle/>
          <a:p>
            <a:fld id="{A2BD89C4-17C5-453C-95D9-291DEBBF3DC5}" type="slidenum">
              <a:rPr lang="en-US" smtClean="0"/>
              <a:t>‹#›</a:t>
            </a:fld>
            <a:endParaRPr lang="en-US"/>
          </a:p>
        </p:txBody>
      </p:sp>
    </p:spTree>
    <p:extLst>
      <p:ext uri="{BB962C8B-B14F-4D97-AF65-F5344CB8AC3E}">
        <p14:creationId xmlns:p14="http://schemas.microsoft.com/office/powerpoint/2010/main" val="1502671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B5947-61B0-0CC2-F7AD-86105C19BD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86E768-3135-D5C6-B8DA-F3D1648D3E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E9D7EAA-D2C8-FE43-3F2F-D3B3D8EDC7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8758F9-ACDA-EB70-3179-A58B5555E3C4}"/>
              </a:ext>
            </a:extLst>
          </p:cNvPr>
          <p:cNvSpPr>
            <a:spLocks noGrp="1"/>
          </p:cNvSpPr>
          <p:nvPr>
            <p:ph type="dt" sz="half" idx="10"/>
          </p:nvPr>
        </p:nvSpPr>
        <p:spPr/>
        <p:txBody>
          <a:bodyPr/>
          <a:lstStyle/>
          <a:p>
            <a:fld id="{0324F297-5B8D-4D9C-AF5C-4A414D6F5797}" type="datetimeFigureOut">
              <a:rPr lang="en-US" smtClean="0"/>
              <a:t>8/18/2026</a:t>
            </a:fld>
            <a:endParaRPr lang="en-US"/>
          </a:p>
        </p:txBody>
      </p:sp>
      <p:sp>
        <p:nvSpPr>
          <p:cNvPr id="6" name="Footer Placeholder 5">
            <a:extLst>
              <a:ext uri="{FF2B5EF4-FFF2-40B4-BE49-F238E27FC236}">
                <a16:creationId xmlns:a16="http://schemas.microsoft.com/office/drawing/2014/main" id="{B575BAAE-9C94-33FD-C685-EFE092855B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EFED04A-3DBF-ECA1-23DB-6F71D37664F4}"/>
              </a:ext>
            </a:extLst>
          </p:cNvPr>
          <p:cNvSpPr>
            <a:spLocks noGrp="1"/>
          </p:cNvSpPr>
          <p:nvPr>
            <p:ph type="sldNum" sz="quarter" idx="12"/>
          </p:nvPr>
        </p:nvSpPr>
        <p:spPr/>
        <p:txBody>
          <a:bodyPr/>
          <a:lstStyle/>
          <a:p>
            <a:fld id="{A2BD89C4-17C5-453C-95D9-291DEBBF3DC5}" type="slidenum">
              <a:rPr lang="en-US" smtClean="0"/>
              <a:t>‹#›</a:t>
            </a:fld>
            <a:endParaRPr lang="en-US"/>
          </a:p>
        </p:txBody>
      </p:sp>
    </p:spTree>
    <p:extLst>
      <p:ext uri="{BB962C8B-B14F-4D97-AF65-F5344CB8AC3E}">
        <p14:creationId xmlns:p14="http://schemas.microsoft.com/office/powerpoint/2010/main" val="2351834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C8D8F-A547-4179-0B3B-3A97FC3E15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69A323F-70D8-727F-359B-5A4B2E44E0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57C4A3-7EB9-B493-E198-20790B1D71A1}"/>
              </a:ext>
            </a:extLst>
          </p:cNvPr>
          <p:cNvSpPr>
            <a:spLocks noGrp="1"/>
          </p:cNvSpPr>
          <p:nvPr>
            <p:ph type="dt" sz="half" idx="10"/>
          </p:nvPr>
        </p:nvSpPr>
        <p:spPr/>
        <p:txBody>
          <a:bodyPr/>
          <a:lstStyle/>
          <a:p>
            <a:fld id="{0324F297-5B8D-4D9C-AF5C-4A414D6F5797}" type="datetimeFigureOut">
              <a:rPr lang="en-US" smtClean="0"/>
              <a:t>8/18/2026</a:t>
            </a:fld>
            <a:endParaRPr lang="en-US"/>
          </a:p>
        </p:txBody>
      </p:sp>
      <p:sp>
        <p:nvSpPr>
          <p:cNvPr id="5" name="Footer Placeholder 4">
            <a:extLst>
              <a:ext uri="{FF2B5EF4-FFF2-40B4-BE49-F238E27FC236}">
                <a16:creationId xmlns:a16="http://schemas.microsoft.com/office/drawing/2014/main" id="{8A95EE90-4298-9FEB-FB02-02348FDE5D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8FB18D-8D15-5BD7-D10C-CF985F2949EA}"/>
              </a:ext>
            </a:extLst>
          </p:cNvPr>
          <p:cNvSpPr>
            <a:spLocks noGrp="1"/>
          </p:cNvSpPr>
          <p:nvPr>
            <p:ph type="sldNum" sz="quarter" idx="12"/>
          </p:nvPr>
        </p:nvSpPr>
        <p:spPr/>
        <p:txBody>
          <a:bodyPr/>
          <a:lstStyle/>
          <a:p>
            <a:fld id="{A2BD89C4-17C5-453C-95D9-291DEBBF3DC5}" type="slidenum">
              <a:rPr lang="en-US" smtClean="0"/>
              <a:t>‹#›</a:t>
            </a:fld>
            <a:endParaRPr lang="en-US"/>
          </a:p>
        </p:txBody>
      </p:sp>
    </p:spTree>
    <p:extLst>
      <p:ext uri="{BB962C8B-B14F-4D97-AF65-F5344CB8AC3E}">
        <p14:creationId xmlns:p14="http://schemas.microsoft.com/office/powerpoint/2010/main" val="681779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38F704-85F3-034B-2469-253F41511D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525367-B734-2936-7ADF-2CB868D3AFC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A90B5F-0AED-BFDF-4950-D30E76B08A1C}"/>
              </a:ext>
            </a:extLst>
          </p:cNvPr>
          <p:cNvSpPr>
            <a:spLocks noGrp="1"/>
          </p:cNvSpPr>
          <p:nvPr>
            <p:ph type="dt" sz="half" idx="10"/>
          </p:nvPr>
        </p:nvSpPr>
        <p:spPr/>
        <p:txBody>
          <a:bodyPr/>
          <a:lstStyle/>
          <a:p>
            <a:fld id="{0324F297-5B8D-4D9C-AF5C-4A414D6F5797}" type="datetimeFigureOut">
              <a:rPr lang="en-US" smtClean="0"/>
              <a:t>8/18/2026</a:t>
            </a:fld>
            <a:endParaRPr lang="en-US"/>
          </a:p>
        </p:txBody>
      </p:sp>
      <p:sp>
        <p:nvSpPr>
          <p:cNvPr id="5" name="Footer Placeholder 4">
            <a:extLst>
              <a:ext uri="{FF2B5EF4-FFF2-40B4-BE49-F238E27FC236}">
                <a16:creationId xmlns:a16="http://schemas.microsoft.com/office/drawing/2014/main" id="{1E997030-F066-8B93-FDDE-4E3892EBDA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15BF02-8986-9381-BE5C-F189F250EAD0}"/>
              </a:ext>
            </a:extLst>
          </p:cNvPr>
          <p:cNvSpPr>
            <a:spLocks noGrp="1"/>
          </p:cNvSpPr>
          <p:nvPr>
            <p:ph type="sldNum" sz="quarter" idx="12"/>
          </p:nvPr>
        </p:nvSpPr>
        <p:spPr/>
        <p:txBody>
          <a:bodyPr/>
          <a:lstStyle/>
          <a:p>
            <a:fld id="{A2BD89C4-17C5-453C-95D9-291DEBBF3DC5}" type="slidenum">
              <a:rPr lang="en-US" smtClean="0"/>
              <a:t>‹#›</a:t>
            </a:fld>
            <a:endParaRPr lang="en-US"/>
          </a:p>
        </p:txBody>
      </p:sp>
    </p:spTree>
    <p:extLst>
      <p:ext uri="{BB962C8B-B14F-4D97-AF65-F5344CB8AC3E}">
        <p14:creationId xmlns:p14="http://schemas.microsoft.com/office/powerpoint/2010/main" val="17991608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36EC2-5CC2-81DE-8862-5AAA71A9BB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520EFF-6451-7722-4B84-99A5B248D0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94EF72-3516-2484-1119-875080B00B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24F297-5B8D-4D9C-AF5C-4A414D6F5797}" type="datetimeFigureOut">
              <a:rPr lang="en-US" smtClean="0"/>
              <a:t>8/18/2026</a:t>
            </a:fld>
            <a:endParaRPr lang="en-US"/>
          </a:p>
        </p:txBody>
      </p:sp>
      <p:sp>
        <p:nvSpPr>
          <p:cNvPr id="5" name="Footer Placeholder 4">
            <a:extLst>
              <a:ext uri="{FF2B5EF4-FFF2-40B4-BE49-F238E27FC236}">
                <a16:creationId xmlns:a16="http://schemas.microsoft.com/office/drawing/2014/main" id="{AE2A8ED6-4A6B-7D89-E26B-5C8AEC0B41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50F02F1-4E27-234F-67CB-13B0E01B1D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BD89C4-17C5-453C-95D9-291DEBBF3DC5}" type="slidenum">
              <a:rPr lang="en-US" smtClean="0"/>
              <a:t>‹#›</a:t>
            </a:fld>
            <a:endParaRPr lang="en-US"/>
          </a:p>
        </p:txBody>
      </p:sp>
    </p:spTree>
    <p:extLst>
      <p:ext uri="{BB962C8B-B14F-4D97-AF65-F5344CB8AC3E}">
        <p14:creationId xmlns:p14="http://schemas.microsoft.com/office/powerpoint/2010/main" val="37061105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DF2D59D5-F0E6-8382-E771-DF80D5DA50F5}"/>
              </a:ext>
            </a:extLst>
          </p:cNvPr>
          <p:cNvSpPr txBox="1"/>
          <p:nvPr/>
        </p:nvSpPr>
        <p:spPr>
          <a:xfrm>
            <a:off x="543393" y="1456756"/>
            <a:ext cx="3339060"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PROJECT NAME</a:t>
            </a:r>
          </a:p>
        </p:txBody>
      </p:sp>
      <p:sp>
        <p:nvSpPr>
          <p:cNvPr id="11" name="TextBox 10">
            <a:extLst>
              <a:ext uri="{FF2B5EF4-FFF2-40B4-BE49-F238E27FC236}">
                <a16:creationId xmlns:a16="http://schemas.microsoft.com/office/drawing/2014/main" id="{A7B2F7A6-3A59-6D71-B5A1-4BDA8362F67E}"/>
              </a:ext>
            </a:extLst>
          </p:cNvPr>
          <p:cNvSpPr txBox="1"/>
          <p:nvPr/>
        </p:nvSpPr>
        <p:spPr>
          <a:xfrm>
            <a:off x="3603885" y="1302868"/>
            <a:ext cx="6093499" cy="707886"/>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Proposed Planned Residential Community Development at Carwo Taleex, Mogadishu</a:t>
            </a:r>
          </a:p>
        </p:txBody>
      </p:sp>
      <p:sp>
        <p:nvSpPr>
          <p:cNvPr id="13" name="TextBox 12">
            <a:extLst>
              <a:ext uri="{FF2B5EF4-FFF2-40B4-BE49-F238E27FC236}">
                <a16:creationId xmlns:a16="http://schemas.microsoft.com/office/drawing/2014/main" id="{63FCDC87-BF8A-A6BD-9735-4BA7A9EA26D2}"/>
              </a:ext>
            </a:extLst>
          </p:cNvPr>
          <p:cNvSpPr txBox="1"/>
          <p:nvPr/>
        </p:nvSpPr>
        <p:spPr>
          <a:xfrm>
            <a:off x="552763" y="2640979"/>
            <a:ext cx="1660160" cy="461665"/>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SUBJECT</a:t>
            </a:r>
          </a:p>
        </p:txBody>
      </p:sp>
      <p:sp>
        <p:nvSpPr>
          <p:cNvPr id="15" name="TextBox 14">
            <a:extLst>
              <a:ext uri="{FF2B5EF4-FFF2-40B4-BE49-F238E27FC236}">
                <a16:creationId xmlns:a16="http://schemas.microsoft.com/office/drawing/2014/main" id="{56AD6B99-1BC1-8C4D-B6EF-0DFE987BA414}"/>
              </a:ext>
            </a:extLst>
          </p:cNvPr>
          <p:cNvSpPr txBox="1"/>
          <p:nvPr/>
        </p:nvSpPr>
        <p:spPr>
          <a:xfrm>
            <a:off x="3603886" y="2671757"/>
            <a:ext cx="6093500"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PLANNING AND MANAGEMENT</a:t>
            </a:r>
          </a:p>
        </p:txBody>
      </p:sp>
      <p:sp>
        <p:nvSpPr>
          <p:cNvPr id="17" name="TextBox 16">
            <a:extLst>
              <a:ext uri="{FF2B5EF4-FFF2-40B4-BE49-F238E27FC236}">
                <a16:creationId xmlns:a16="http://schemas.microsoft.com/office/drawing/2014/main" id="{5CF79B00-B9DC-F762-B172-18E87C43A724}"/>
              </a:ext>
            </a:extLst>
          </p:cNvPr>
          <p:cNvSpPr txBox="1"/>
          <p:nvPr/>
        </p:nvSpPr>
        <p:spPr>
          <a:xfrm>
            <a:off x="543393" y="3732870"/>
            <a:ext cx="2394679" cy="461665"/>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SUPERVISOR</a:t>
            </a:r>
          </a:p>
        </p:txBody>
      </p:sp>
      <p:sp>
        <p:nvSpPr>
          <p:cNvPr id="19" name="TextBox 18">
            <a:extLst>
              <a:ext uri="{FF2B5EF4-FFF2-40B4-BE49-F238E27FC236}">
                <a16:creationId xmlns:a16="http://schemas.microsoft.com/office/drawing/2014/main" id="{595AD472-C084-EDED-C52A-85849044CDDF}"/>
              </a:ext>
            </a:extLst>
          </p:cNvPr>
          <p:cNvSpPr txBox="1"/>
          <p:nvPr/>
        </p:nvSpPr>
        <p:spPr>
          <a:xfrm>
            <a:off x="3603886" y="3794425"/>
            <a:ext cx="6093500"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ENG. OSMAAN ABDI KULANE</a:t>
            </a:r>
          </a:p>
        </p:txBody>
      </p:sp>
      <p:sp>
        <p:nvSpPr>
          <p:cNvPr id="21" name="TextBox 20">
            <a:extLst>
              <a:ext uri="{FF2B5EF4-FFF2-40B4-BE49-F238E27FC236}">
                <a16:creationId xmlns:a16="http://schemas.microsoft.com/office/drawing/2014/main" id="{D776EF1B-0EF7-4D8D-AE4F-3DE653CEBBFF}"/>
              </a:ext>
            </a:extLst>
          </p:cNvPr>
          <p:cNvSpPr txBox="1"/>
          <p:nvPr/>
        </p:nvSpPr>
        <p:spPr>
          <a:xfrm>
            <a:off x="5032948" y="4516983"/>
            <a:ext cx="6093500" cy="400110"/>
          </a:xfrm>
          <a:prstGeom prst="rect">
            <a:avLst/>
          </a:prstGeom>
          <a:noFill/>
        </p:spPr>
        <p:txBody>
          <a:bodyPr wrap="square">
            <a:spAutoFit/>
          </a:bodyPr>
          <a:lstStyle/>
          <a:p>
            <a:r>
              <a:rPr lang="en-US" sz="2000" dirty="0">
                <a:latin typeface="Times New Roman" panose="02020603050405020304" pitchFamily="18" charset="0"/>
                <a:cs typeface="Times New Roman" panose="02020603050405020304" pitchFamily="18" charset="0"/>
              </a:rPr>
              <a:t>HEAD OF CIVIL ENGINEERING</a:t>
            </a:r>
          </a:p>
        </p:txBody>
      </p:sp>
    </p:spTree>
    <p:extLst>
      <p:ext uri="{BB962C8B-B14F-4D97-AF65-F5344CB8AC3E}">
        <p14:creationId xmlns:p14="http://schemas.microsoft.com/office/powerpoint/2010/main" val="20778545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FC5FC6-9795-4681-A2EC-EFB78FECC39A}"/>
              </a:ext>
            </a:extLst>
          </p:cNvPr>
          <p:cNvSpPr/>
          <p:nvPr/>
        </p:nvSpPr>
        <p:spPr>
          <a:xfrm>
            <a:off x="0" y="0"/>
            <a:ext cx="12191999"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4510141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2BBEA89-716B-0274-3BC7-656D7F0AAFE0}"/>
              </a:ext>
            </a:extLst>
          </p:cNvPr>
          <p:cNvSpPr txBox="1"/>
          <p:nvPr/>
        </p:nvSpPr>
        <p:spPr>
          <a:xfrm>
            <a:off x="813216" y="1997680"/>
            <a:ext cx="3159178" cy="3170099"/>
          </a:xfrm>
          <a:prstGeom prst="rect">
            <a:avLst/>
          </a:prstGeom>
          <a:noFill/>
        </p:spPr>
        <p:txBody>
          <a:bodyPr wrap="square">
            <a:spAutoFit/>
          </a:bodyPr>
          <a:lstStyle/>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Introduction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Site Analysis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Access and Traffic Analysis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Site Elevation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Site Location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2D Plan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Elevation Views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Front View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Back Side Vie</a:t>
            </a:r>
          </a:p>
        </p:txBody>
      </p:sp>
      <p:sp>
        <p:nvSpPr>
          <p:cNvPr id="7" name="TextBox 6">
            <a:extLst>
              <a:ext uri="{FF2B5EF4-FFF2-40B4-BE49-F238E27FC236}">
                <a16:creationId xmlns:a16="http://schemas.microsoft.com/office/drawing/2014/main" id="{B8B1D839-9E41-425E-86DB-ECC27B759757}"/>
              </a:ext>
            </a:extLst>
          </p:cNvPr>
          <p:cNvSpPr txBox="1"/>
          <p:nvPr/>
        </p:nvSpPr>
        <p:spPr>
          <a:xfrm>
            <a:off x="4220356" y="452415"/>
            <a:ext cx="3751288" cy="461665"/>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Chapter Content</a:t>
            </a:r>
          </a:p>
        </p:txBody>
      </p:sp>
      <p:sp>
        <p:nvSpPr>
          <p:cNvPr id="11" name="TextBox 10">
            <a:extLst>
              <a:ext uri="{FF2B5EF4-FFF2-40B4-BE49-F238E27FC236}">
                <a16:creationId xmlns:a16="http://schemas.microsoft.com/office/drawing/2014/main" id="{1ADD6911-7843-0EFB-AD97-8487A80368AA}"/>
              </a:ext>
            </a:extLst>
          </p:cNvPr>
          <p:cNvSpPr txBox="1"/>
          <p:nvPr/>
        </p:nvSpPr>
        <p:spPr>
          <a:xfrm>
            <a:off x="4350895" y="1997680"/>
            <a:ext cx="3620749" cy="2862322"/>
          </a:xfrm>
          <a:prstGeom prst="rect">
            <a:avLst/>
          </a:prstGeom>
          <a:noFill/>
        </p:spPr>
        <p:txBody>
          <a:bodyPr wrap="square">
            <a:spAutoFit/>
          </a:bodyPr>
          <a:lstStyle/>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Side View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Top View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Sections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3D Plan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Geotechnical Report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Site Work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Structural Design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Foundation Design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Column Design </a:t>
            </a:r>
          </a:p>
        </p:txBody>
      </p:sp>
      <p:sp>
        <p:nvSpPr>
          <p:cNvPr id="15" name="TextBox 14">
            <a:extLst>
              <a:ext uri="{FF2B5EF4-FFF2-40B4-BE49-F238E27FC236}">
                <a16:creationId xmlns:a16="http://schemas.microsoft.com/office/drawing/2014/main" id="{A77968B6-E820-1A34-B5DF-2A5ACA7C39F4}"/>
              </a:ext>
            </a:extLst>
          </p:cNvPr>
          <p:cNvSpPr txBox="1"/>
          <p:nvPr/>
        </p:nvSpPr>
        <p:spPr>
          <a:xfrm>
            <a:off x="8446957" y="2090012"/>
            <a:ext cx="3170420" cy="1323439"/>
          </a:xfrm>
          <a:prstGeom prst="rect">
            <a:avLst/>
          </a:prstGeom>
          <a:noFill/>
        </p:spPr>
        <p:txBody>
          <a:bodyPr wrap="square">
            <a:spAutoFit/>
          </a:bodyPr>
          <a:lstStyle/>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Beam Design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Staircase Design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Cost Estimation </a:t>
            </a:r>
          </a:p>
          <a:p>
            <a:pPr marL="342900" lvl="0" indent="-342900">
              <a:buFont typeface="Arial" panose="020B0604020202020204" pitchFamily="34" charset="0"/>
              <a:buChar char="•"/>
            </a:pPr>
            <a:r>
              <a:rPr lang="en-US" sz="2000" b="1" dirty="0">
                <a:latin typeface="Times New Roman" panose="02020603050405020304" pitchFamily="18" charset="0"/>
                <a:cs typeface="Times New Roman" panose="02020603050405020304" pitchFamily="18" charset="0"/>
              </a:rPr>
              <a:t>Conclusion</a:t>
            </a:r>
          </a:p>
        </p:txBody>
      </p:sp>
    </p:spTree>
    <p:extLst>
      <p:ext uri="{BB962C8B-B14F-4D97-AF65-F5344CB8AC3E}">
        <p14:creationId xmlns:p14="http://schemas.microsoft.com/office/powerpoint/2010/main" val="690176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77B9FF-C091-74F2-6F83-93D3B604C0CB}"/>
              </a:ext>
            </a:extLst>
          </p:cNvPr>
          <p:cNvSpPr txBox="1"/>
          <p:nvPr/>
        </p:nvSpPr>
        <p:spPr>
          <a:xfrm>
            <a:off x="3924300" y="257544"/>
            <a:ext cx="4343400"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INTRODUCTION</a:t>
            </a:r>
          </a:p>
        </p:txBody>
      </p:sp>
      <p:sp>
        <p:nvSpPr>
          <p:cNvPr id="5" name="TextBox 4">
            <a:extLst>
              <a:ext uri="{FF2B5EF4-FFF2-40B4-BE49-F238E27FC236}">
                <a16:creationId xmlns:a16="http://schemas.microsoft.com/office/drawing/2014/main" id="{28BF3241-580A-7391-43A8-AE183A4BBC63}"/>
              </a:ext>
            </a:extLst>
          </p:cNvPr>
          <p:cNvSpPr txBox="1"/>
          <p:nvPr/>
        </p:nvSpPr>
        <p:spPr>
          <a:xfrm>
            <a:off x="641111" y="1511423"/>
            <a:ext cx="5977329" cy="4708981"/>
          </a:xfrm>
          <a:prstGeom prst="rect">
            <a:avLst/>
          </a:prstGeom>
          <a:noFill/>
        </p:spPr>
        <p:txBody>
          <a:bodyPr wrap="square">
            <a:spAutoFit/>
          </a:bodyPr>
          <a:lstStyle/>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proposed Carwo Village Development is a planned residential community designed to provide a comfortable, secure, and well-organized living environment. </a:t>
            </a:r>
          </a:p>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development combines residential buildings with essential community facilities, recreational spaces, commercial services, parking areas, landscaping, and internal roads.</a:t>
            </a:r>
          </a:p>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project involves site planning, architectural development, structural engineering, and preliminary cost assessment. </a:t>
            </a:r>
          </a:p>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overall design aims to achieve efficient land utilization while providing a functional and attractive environment for residents and visitors.</a:t>
            </a:r>
          </a:p>
          <a:p>
            <a:endParaRPr lang="en-US" sz="2000" dirty="0">
              <a:latin typeface="Times New Roman" panose="02020603050405020304" pitchFamily="18" charset="0"/>
              <a:cs typeface="Times New Roman" panose="02020603050405020304" pitchFamily="18" charset="0"/>
            </a:endParaRPr>
          </a:p>
        </p:txBody>
      </p:sp>
      <p:pic>
        <p:nvPicPr>
          <p:cNvPr id="1026" name="Picture 2" descr="Project Management - Overview, Importance, and Median Salaries">
            <a:extLst>
              <a:ext uri="{FF2B5EF4-FFF2-40B4-BE49-F238E27FC236}">
                <a16:creationId xmlns:a16="http://schemas.microsoft.com/office/drawing/2014/main" id="{EA667189-0F1E-28EB-1E8C-C06E05F942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66626" y="1147314"/>
            <a:ext cx="4934309" cy="50730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2621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08DB4E8-D848-57C8-95E8-035C7413D0FA}"/>
              </a:ext>
            </a:extLst>
          </p:cNvPr>
          <p:cNvSpPr txBox="1"/>
          <p:nvPr/>
        </p:nvSpPr>
        <p:spPr>
          <a:xfrm>
            <a:off x="4350896" y="242553"/>
            <a:ext cx="3279098"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Site Analysis</a:t>
            </a:r>
          </a:p>
        </p:txBody>
      </p:sp>
      <p:sp>
        <p:nvSpPr>
          <p:cNvPr id="15" name="TextBox 14">
            <a:extLst>
              <a:ext uri="{FF2B5EF4-FFF2-40B4-BE49-F238E27FC236}">
                <a16:creationId xmlns:a16="http://schemas.microsoft.com/office/drawing/2014/main" id="{C75674F1-661A-070F-D850-655027EF86EA}"/>
              </a:ext>
            </a:extLst>
          </p:cNvPr>
          <p:cNvSpPr txBox="1"/>
          <p:nvPr/>
        </p:nvSpPr>
        <p:spPr>
          <a:xfrm>
            <a:off x="1009258" y="1536174"/>
            <a:ext cx="5907996" cy="3785652"/>
          </a:xfrm>
          <a:prstGeom prst="rect">
            <a:avLst/>
          </a:prstGeom>
          <a:noFill/>
        </p:spPr>
        <p:txBody>
          <a:bodyPr wrap="square">
            <a:spAutoFit/>
          </a:bodyPr>
          <a:lstStyle/>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development occupies a rectangular site measuring approximately </a:t>
            </a:r>
            <a:r>
              <a:rPr lang="en-US" sz="2000" b="1" dirty="0">
                <a:latin typeface="Times New Roman" panose="02020603050405020304" pitchFamily="18" charset="0"/>
                <a:cs typeface="Times New Roman" panose="02020603050405020304" pitchFamily="18" charset="0"/>
              </a:rPr>
              <a:t>120 m × 60 m</a:t>
            </a:r>
            <a:r>
              <a:rPr lang="en-US" sz="2000" dirty="0">
                <a:latin typeface="Times New Roman" panose="02020603050405020304" pitchFamily="18" charset="0"/>
                <a:cs typeface="Times New Roman" panose="02020603050405020304" pitchFamily="18" charset="0"/>
              </a:rPr>
              <a:t>, giving a total land area of </a:t>
            </a:r>
            <a:r>
              <a:rPr lang="en-US" sz="2000" b="1" dirty="0">
                <a:latin typeface="Times New Roman" panose="02020603050405020304" pitchFamily="18" charset="0"/>
                <a:cs typeface="Times New Roman" panose="02020603050405020304" pitchFamily="18" charset="0"/>
              </a:rPr>
              <a:t>7,200 m²</a:t>
            </a:r>
            <a:r>
              <a:rPr lang="en-US" sz="2000" dirty="0">
                <a:latin typeface="Times New Roman" panose="02020603050405020304" pitchFamily="18" charset="0"/>
                <a:cs typeface="Times New Roman" panose="02020603050405020304" pitchFamily="18" charset="0"/>
              </a:rPr>
              <a:t>. The site is located in Carwo Taleex within Hodan District of Mogadishu.</a:t>
            </a:r>
          </a:p>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proposed development makes use of the available land through a planned arrangement of residential units, community facilities, open spaces, access roads, and parking areas. </a:t>
            </a:r>
          </a:p>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Building orientation is considered to improve daylight, ventilation, and general environmental comfort.</a:t>
            </a:r>
          </a:p>
          <a:p>
            <a:endParaRPr lang="en-US" sz="20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5734C45-52A3-983D-7959-741DD8B8B53B}"/>
              </a:ext>
            </a:extLst>
          </p:cNvPr>
          <p:cNvPicPr>
            <a:picLocks noChangeAspect="1"/>
          </p:cNvPicPr>
          <p:nvPr/>
        </p:nvPicPr>
        <p:blipFill>
          <a:blip r:embed="rId2"/>
          <a:stretch>
            <a:fillRect/>
          </a:stretch>
        </p:blipFill>
        <p:spPr>
          <a:xfrm>
            <a:off x="6917254" y="1057195"/>
            <a:ext cx="5057041" cy="5252473"/>
          </a:xfrm>
          <a:prstGeom prst="rect">
            <a:avLst/>
          </a:prstGeom>
        </p:spPr>
      </p:pic>
    </p:spTree>
    <p:extLst>
      <p:ext uri="{BB962C8B-B14F-4D97-AF65-F5344CB8AC3E}">
        <p14:creationId xmlns:p14="http://schemas.microsoft.com/office/powerpoint/2010/main" val="2352572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3B9A9F-29C5-8733-AD50-E7487661E531}"/>
              </a:ext>
            </a:extLst>
          </p:cNvPr>
          <p:cNvSpPr txBox="1"/>
          <p:nvPr/>
        </p:nvSpPr>
        <p:spPr>
          <a:xfrm>
            <a:off x="2821899" y="467405"/>
            <a:ext cx="7116580" cy="707886"/>
          </a:xfrm>
          <a:prstGeom prst="rect">
            <a:avLst/>
          </a:prstGeom>
          <a:noFill/>
        </p:spPr>
        <p:txBody>
          <a:bodyPr wrap="square">
            <a:spAutoFit/>
          </a:bodyPr>
          <a:lstStyle/>
          <a:p>
            <a:pPr>
              <a:buNone/>
            </a:pPr>
            <a:r>
              <a:rPr lang="en-US" sz="4000" b="1" dirty="0">
                <a:latin typeface="Times New Roman" panose="02020603050405020304" pitchFamily="18" charset="0"/>
                <a:cs typeface="Times New Roman" panose="02020603050405020304" pitchFamily="18" charset="0"/>
              </a:rPr>
              <a:t>Access and Traffic Analysis</a:t>
            </a:r>
          </a:p>
        </p:txBody>
      </p:sp>
      <p:sp>
        <p:nvSpPr>
          <p:cNvPr id="5" name="TextBox 4">
            <a:extLst>
              <a:ext uri="{FF2B5EF4-FFF2-40B4-BE49-F238E27FC236}">
                <a16:creationId xmlns:a16="http://schemas.microsoft.com/office/drawing/2014/main" id="{B86BEB9C-66D7-9ACD-DB4E-DB19240BD8E4}"/>
              </a:ext>
            </a:extLst>
          </p:cNvPr>
          <p:cNvSpPr txBox="1"/>
          <p:nvPr/>
        </p:nvSpPr>
        <p:spPr>
          <a:xfrm>
            <a:off x="954492" y="1391852"/>
            <a:ext cx="5542613" cy="3477875"/>
          </a:xfrm>
          <a:prstGeom prst="rect">
            <a:avLst/>
          </a:prstGeom>
          <a:noFill/>
        </p:spPr>
        <p:txBody>
          <a:bodyPr wrap="square">
            <a:spAutoFit/>
          </a:bodyPr>
          <a:lstStyle/>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Access to the development is organized to provide convenient movement of vehicles and pedestrians. The principal entrance is positioned on the western side of the site and connects with a </a:t>
            </a:r>
            <a:r>
              <a:rPr lang="en-US" sz="2000" b="1" dirty="0">
                <a:latin typeface="Times New Roman" panose="02020603050405020304" pitchFamily="18" charset="0"/>
                <a:cs typeface="Times New Roman" panose="02020603050405020304" pitchFamily="18" charset="0"/>
              </a:rPr>
              <a:t>15 m wide road</a:t>
            </a:r>
            <a:r>
              <a:rPr lang="en-US" sz="2000" dirty="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Additional access is provided for service and emergency purposes from the northern/eastern side. Internal roads are arranged to connect the major facilities and residential areas while allowing vehicles to circulate efficiently throughout the development.</a:t>
            </a:r>
          </a:p>
        </p:txBody>
      </p:sp>
      <p:pic>
        <p:nvPicPr>
          <p:cNvPr id="2050" name="Picture 2" descr="Site Analysis: Assessing Movement Patterns and Traffic Flow">
            <a:extLst>
              <a:ext uri="{FF2B5EF4-FFF2-40B4-BE49-F238E27FC236}">
                <a16:creationId xmlns:a16="http://schemas.microsoft.com/office/drawing/2014/main" id="{3ED4975B-6F6C-4D0D-E00B-B27F0C6E25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7105" y="1391852"/>
            <a:ext cx="5096798"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24596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FC8441A-9DEF-8CF9-AD05-B38A363D95AB}"/>
              </a:ext>
            </a:extLst>
          </p:cNvPr>
          <p:cNvSpPr txBox="1"/>
          <p:nvPr/>
        </p:nvSpPr>
        <p:spPr>
          <a:xfrm>
            <a:off x="4463946" y="182592"/>
            <a:ext cx="3264108"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Site Elevation</a:t>
            </a:r>
          </a:p>
        </p:txBody>
      </p:sp>
      <p:sp>
        <p:nvSpPr>
          <p:cNvPr id="5" name="TextBox 4">
            <a:extLst>
              <a:ext uri="{FF2B5EF4-FFF2-40B4-BE49-F238E27FC236}">
                <a16:creationId xmlns:a16="http://schemas.microsoft.com/office/drawing/2014/main" id="{D8CBC747-0352-F000-5A16-2E40DC1FB2F3}"/>
              </a:ext>
            </a:extLst>
          </p:cNvPr>
          <p:cNvSpPr txBox="1"/>
          <p:nvPr/>
        </p:nvSpPr>
        <p:spPr>
          <a:xfrm>
            <a:off x="931653" y="1391852"/>
            <a:ext cx="6188052" cy="4893647"/>
          </a:xfrm>
          <a:prstGeom prst="rect">
            <a:avLst/>
          </a:prstGeom>
          <a:noFill/>
        </p:spPr>
        <p:txBody>
          <a:bodyPr wrap="square">
            <a:spAutoFit/>
          </a:bodyPr>
          <a:lstStyle/>
          <a:p>
            <a:pPr marL="342900" indent="-342900">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The existing terrain has a gradual difference in elevation across the site. </a:t>
            </a:r>
          </a:p>
          <a:p>
            <a:pPr marL="342900" indent="-342900">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The highest recorded level is approximately </a:t>
            </a:r>
            <a:r>
              <a:rPr lang="en-US" sz="2400" b="1" dirty="0">
                <a:latin typeface="Times New Roman" panose="02020603050405020304" pitchFamily="18" charset="0"/>
                <a:cs typeface="Times New Roman" panose="02020603050405020304" pitchFamily="18" charset="0"/>
              </a:rPr>
              <a:t>2.20 m in the North-West</a:t>
            </a:r>
            <a:r>
              <a:rPr lang="en-US" sz="2400" dirty="0">
                <a:latin typeface="Times New Roman" panose="02020603050405020304" pitchFamily="18" charset="0"/>
                <a:cs typeface="Times New Roman" panose="02020603050405020304" pitchFamily="18" charset="0"/>
              </a:rPr>
              <a:t>, while the lowest level is approximately </a:t>
            </a:r>
            <a:r>
              <a:rPr lang="en-US" sz="2400" b="1" dirty="0">
                <a:latin typeface="Times New Roman" panose="02020603050405020304" pitchFamily="18" charset="0"/>
                <a:cs typeface="Times New Roman" panose="02020603050405020304" pitchFamily="18" charset="0"/>
              </a:rPr>
              <a:t>0.98 m in the South-East</a:t>
            </a:r>
            <a:r>
              <a:rPr lang="en-US" sz="2400" dirty="0">
                <a:latin typeface="Times New Roman" panose="02020603050405020304" pitchFamily="18" charset="0"/>
                <a:cs typeface="Times New Roman" panose="02020603050405020304" pitchFamily="18" charset="0"/>
              </a:rPr>
              <a:t>.</a:t>
            </a:r>
          </a:p>
          <a:p>
            <a:pPr marL="342900" indent="-342900">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This creates an overall elevation difference of about </a:t>
            </a:r>
            <a:r>
              <a:rPr lang="en-US" sz="2400" b="1" dirty="0">
                <a:latin typeface="Times New Roman" panose="02020603050405020304" pitchFamily="18" charset="0"/>
                <a:cs typeface="Times New Roman" panose="02020603050405020304" pitchFamily="18" charset="0"/>
              </a:rPr>
              <a:t>1.22 m</a:t>
            </a:r>
            <a:r>
              <a:rPr lang="en-US" sz="2400" dirty="0">
                <a:latin typeface="Times New Roman" panose="02020603050405020304" pitchFamily="18" charset="0"/>
                <a:cs typeface="Times New Roman" panose="02020603050405020304" pitchFamily="18" charset="0"/>
              </a:rPr>
              <a:t> across the site. </a:t>
            </a:r>
          </a:p>
          <a:p>
            <a:pPr marL="342900" indent="-342900">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The natural fall can be incorporated into the drainage strategy by directing surface runoff toward the lower portion of the site. </a:t>
            </a:r>
          </a:p>
          <a:p>
            <a:pPr marL="342900" indent="-342900">
              <a:buFont typeface="Wingdings" panose="05000000000000000000" pitchFamily="2" charset="2"/>
              <a:buChar char="q"/>
            </a:pPr>
            <a:r>
              <a:rPr lang="en-US" sz="2400" dirty="0">
                <a:latin typeface="Times New Roman" panose="02020603050405020304" pitchFamily="18" charset="0"/>
                <a:cs typeface="Times New Roman" panose="02020603050405020304" pitchFamily="18" charset="0"/>
              </a:rPr>
              <a:t>Appropriate grading and level adjustments will be required during construction.</a:t>
            </a:r>
          </a:p>
        </p:txBody>
      </p:sp>
      <p:sp>
        <p:nvSpPr>
          <p:cNvPr id="2" name="Rectangle 1">
            <a:extLst>
              <a:ext uri="{FF2B5EF4-FFF2-40B4-BE49-F238E27FC236}">
                <a16:creationId xmlns:a16="http://schemas.microsoft.com/office/drawing/2014/main" id="{CE4CAEB7-D1DA-F814-216C-51A01FFB80E1}"/>
              </a:ext>
            </a:extLst>
          </p:cNvPr>
          <p:cNvSpPr/>
          <p:nvPr/>
        </p:nvSpPr>
        <p:spPr>
          <a:xfrm>
            <a:off x="7119705" y="1391852"/>
            <a:ext cx="4429888" cy="4893646"/>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63696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88D001E-DEA6-5D21-50B1-964F6E1D929C}"/>
              </a:ext>
            </a:extLst>
          </p:cNvPr>
          <p:cNvSpPr txBox="1"/>
          <p:nvPr/>
        </p:nvSpPr>
        <p:spPr>
          <a:xfrm>
            <a:off x="2604458" y="386091"/>
            <a:ext cx="6983084" cy="400110"/>
          </a:xfrm>
          <a:prstGeom prst="rect">
            <a:avLst/>
          </a:prstGeom>
          <a:noFill/>
        </p:spPr>
        <p:txBody>
          <a:bodyPr wrap="square">
            <a:spAutoFit/>
          </a:bodyPr>
          <a:lstStyle/>
          <a:p>
            <a:r>
              <a:rPr lang="en-US" sz="2000" b="1" dirty="0">
                <a:latin typeface="Times New Roman" panose="02020603050405020304" pitchFamily="18" charset="0"/>
                <a:cs typeface="Times New Roman" panose="02020603050405020304" pitchFamily="18" charset="0"/>
              </a:rPr>
              <a:t>THE SITE WHERE THE PROJECT WAS IMPLEMENTED</a:t>
            </a:r>
          </a:p>
        </p:txBody>
      </p:sp>
      <p:pic>
        <p:nvPicPr>
          <p:cNvPr id="2" name="Picture 1">
            <a:extLst>
              <a:ext uri="{FF2B5EF4-FFF2-40B4-BE49-F238E27FC236}">
                <a16:creationId xmlns:a16="http://schemas.microsoft.com/office/drawing/2014/main" id="{D98B185E-3F72-8044-B82F-98B5C824D2E2}"/>
              </a:ext>
            </a:extLst>
          </p:cNvPr>
          <p:cNvPicPr>
            <a:picLocks noChangeAspect="1"/>
          </p:cNvPicPr>
          <p:nvPr/>
        </p:nvPicPr>
        <p:blipFill>
          <a:blip r:embed="rId2"/>
          <a:stretch>
            <a:fillRect/>
          </a:stretch>
        </p:blipFill>
        <p:spPr>
          <a:xfrm>
            <a:off x="91143" y="1241947"/>
            <a:ext cx="5894717" cy="4908479"/>
          </a:xfrm>
          <a:prstGeom prst="rect">
            <a:avLst/>
          </a:prstGeom>
        </p:spPr>
      </p:pic>
      <p:pic>
        <p:nvPicPr>
          <p:cNvPr id="7" name="Picture 6">
            <a:extLst>
              <a:ext uri="{FF2B5EF4-FFF2-40B4-BE49-F238E27FC236}">
                <a16:creationId xmlns:a16="http://schemas.microsoft.com/office/drawing/2014/main" id="{C93A22BB-67A1-4119-5E4D-812E721879B0}"/>
              </a:ext>
            </a:extLst>
          </p:cNvPr>
          <p:cNvPicPr>
            <a:picLocks noChangeAspect="1"/>
          </p:cNvPicPr>
          <p:nvPr/>
        </p:nvPicPr>
        <p:blipFill>
          <a:blip r:embed="rId3"/>
          <a:stretch>
            <a:fillRect/>
          </a:stretch>
        </p:blipFill>
        <p:spPr>
          <a:xfrm>
            <a:off x="6096000" y="1241946"/>
            <a:ext cx="5894717" cy="4908479"/>
          </a:xfrm>
          <a:prstGeom prst="rect">
            <a:avLst/>
          </a:prstGeom>
        </p:spPr>
      </p:pic>
    </p:spTree>
    <p:extLst>
      <p:ext uri="{BB962C8B-B14F-4D97-AF65-F5344CB8AC3E}">
        <p14:creationId xmlns:p14="http://schemas.microsoft.com/office/powerpoint/2010/main" val="1951190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D9430FD-0778-6501-0BEB-921588FF894C}"/>
              </a:ext>
            </a:extLst>
          </p:cNvPr>
          <p:cNvSpPr txBox="1"/>
          <p:nvPr/>
        </p:nvSpPr>
        <p:spPr>
          <a:xfrm>
            <a:off x="4680679" y="392454"/>
            <a:ext cx="3339059" cy="707886"/>
          </a:xfrm>
          <a:prstGeom prst="rect">
            <a:avLst/>
          </a:prstGeom>
          <a:noFill/>
        </p:spPr>
        <p:txBody>
          <a:bodyPr wrap="square">
            <a:spAutoFit/>
          </a:bodyPr>
          <a:lstStyle/>
          <a:p>
            <a:r>
              <a:rPr lang="en-US" sz="4000" b="1" dirty="0">
                <a:effectLst/>
                <a:latin typeface="Times New Roman" panose="02020603050405020304" pitchFamily="18" charset="0"/>
                <a:ea typeface="Calibri" panose="020F0502020204030204" pitchFamily="34" charset="0"/>
              </a:rPr>
              <a:t>2D PLANES</a:t>
            </a:r>
            <a:endParaRPr lang="en-US" sz="4000" b="1" dirty="0"/>
          </a:p>
        </p:txBody>
      </p:sp>
      <p:sp>
        <p:nvSpPr>
          <p:cNvPr id="2" name="Rectangle 1">
            <a:extLst>
              <a:ext uri="{FF2B5EF4-FFF2-40B4-BE49-F238E27FC236}">
                <a16:creationId xmlns:a16="http://schemas.microsoft.com/office/drawing/2014/main" id="{CC4390D2-9404-7346-32D9-BA1CF5395F2C}"/>
              </a:ext>
            </a:extLst>
          </p:cNvPr>
          <p:cNvSpPr/>
          <p:nvPr/>
        </p:nvSpPr>
        <p:spPr>
          <a:xfrm>
            <a:off x="166432" y="1241945"/>
            <a:ext cx="5929568" cy="4649186"/>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7">
            <a:extLst>
              <a:ext uri="{FF2B5EF4-FFF2-40B4-BE49-F238E27FC236}">
                <a16:creationId xmlns:a16="http://schemas.microsoft.com/office/drawing/2014/main" id="{9284F175-AD5F-36D7-CCA9-E649E348F686}"/>
              </a:ext>
            </a:extLst>
          </p:cNvPr>
          <p:cNvSpPr/>
          <p:nvPr/>
        </p:nvSpPr>
        <p:spPr>
          <a:xfrm>
            <a:off x="6350208" y="1241945"/>
            <a:ext cx="5675360" cy="4649186"/>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2" name="TextBox 11">
            <a:extLst>
              <a:ext uri="{FF2B5EF4-FFF2-40B4-BE49-F238E27FC236}">
                <a16:creationId xmlns:a16="http://schemas.microsoft.com/office/drawing/2014/main" id="{11806C22-E627-5726-1751-470C46B6E3DB}"/>
              </a:ext>
            </a:extLst>
          </p:cNvPr>
          <p:cNvSpPr txBox="1"/>
          <p:nvPr/>
        </p:nvSpPr>
        <p:spPr>
          <a:xfrm>
            <a:off x="409072" y="801811"/>
            <a:ext cx="2420392" cy="461665"/>
          </a:xfrm>
          <a:prstGeom prst="rect">
            <a:avLst/>
          </a:prstGeom>
          <a:noFill/>
        </p:spPr>
        <p:txBody>
          <a:bodyPr wrap="square">
            <a:spAutoFit/>
          </a:bodyPr>
          <a:lstStyle/>
          <a:p>
            <a:pPr algn="l"/>
            <a:r>
              <a:rPr lang="en-US" sz="2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Luxury VIP Villa</a:t>
            </a:r>
          </a:p>
        </p:txBody>
      </p:sp>
      <p:sp>
        <p:nvSpPr>
          <p:cNvPr id="15" name="TextBox 14">
            <a:extLst>
              <a:ext uri="{FF2B5EF4-FFF2-40B4-BE49-F238E27FC236}">
                <a16:creationId xmlns:a16="http://schemas.microsoft.com/office/drawing/2014/main" id="{6C356B65-6AD8-BC02-B86B-554E1B27E61B}"/>
              </a:ext>
            </a:extLst>
          </p:cNvPr>
          <p:cNvSpPr txBox="1"/>
          <p:nvPr/>
        </p:nvSpPr>
        <p:spPr>
          <a:xfrm>
            <a:off x="250922" y="5801903"/>
            <a:ext cx="2420392" cy="461665"/>
          </a:xfrm>
          <a:prstGeom prst="rect">
            <a:avLst/>
          </a:prstGeom>
          <a:noFill/>
        </p:spPr>
        <p:txBody>
          <a:bodyPr wrap="square">
            <a:spAutoFit/>
          </a:bodyPr>
          <a:lstStyle/>
          <a:p>
            <a:pPr algn="l"/>
            <a:r>
              <a:rPr lang="en-US" sz="2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Ground Floor</a:t>
            </a:r>
          </a:p>
        </p:txBody>
      </p:sp>
      <p:sp>
        <p:nvSpPr>
          <p:cNvPr id="16" name="TextBox 15">
            <a:extLst>
              <a:ext uri="{FF2B5EF4-FFF2-40B4-BE49-F238E27FC236}">
                <a16:creationId xmlns:a16="http://schemas.microsoft.com/office/drawing/2014/main" id="{3A369CA3-1C5E-7909-5ECA-4ECC5EA4777D}"/>
              </a:ext>
            </a:extLst>
          </p:cNvPr>
          <p:cNvSpPr txBox="1"/>
          <p:nvPr/>
        </p:nvSpPr>
        <p:spPr>
          <a:xfrm>
            <a:off x="9605176" y="827721"/>
            <a:ext cx="2420392" cy="461665"/>
          </a:xfrm>
          <a:prstGeom prst="rect">
            <a:avLst/>
          </a:prstGeom>
          <a:noFill/>
        </p:spPr>
        <p:txBody>
          <a:bodyPr wrap="square">
            <a:spAutoFit/>
          </a:bodyPr>
          <a:lstStyle/>
          <a:p>
            <a:pPr algn="l"/>
            <a:r>
              <a:rPr lang="en-US" sz="24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First Floor</a:t>
            </a:r>
          </a:p>
        </p:txBody>
      </p:sp>
    </p:spTree>
    <p:extLst>
      <p:ext uri="{BB962C8B-B14F-4D97-AF65-F5344CB8AC3E}">
        <p14:creationId xmlns:p14="http://schemas.microsoft.com/office/powerpoint/2010/main" val="3554963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FC8BC-C0D7-9C52-A254-BA1E512155D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CACF8C4-9190-EEB9-7CCC-1527382CADDF}"/>
              </a:ext>
            </a:extLst>
          </p:cNvPr>
          <p:cNvSpPr>
            <a:spLocks noGrp="1"/>
          </p:cNvSpPr>
          <p:nvPr>
            <p:ph type="subTitle" idx="1"/>
          </p:nvPr>
        </p:nvSpPr>
        <p:spPr>
          <a:xfrm>
            <a:off x="44243" y="228830"/>
            <a:ext cx="4812891" cy="389859"/>
          </a:xfrm>
        </p:spPr>
        <p:txBody>
          <a:bodyPr>
            <a:noAutofit/>
          </a:bodyPr>
          <a:lstStyle/>
          <a:p>
            <a:pPr algn="l"/>
            <a:r>
              <a:rPr lang="en-US" sz="3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Semi VIP Villa</a:t>
            </a:r>
          </a:p>
        </p:txBody>
      </p:sp>
      <p:sp>
        <p:nvSpPr>
          <p:cNvPr id="6" name="Right Triangle 5">
            <a:extLst>
              <a:ext uri="{FF2B5EF4-FFF2-40B4-BE49-F238E27FC236}">
                <a16:creationId xmlns:a16="http://schemas.microsoft.com/office/drawing/2014/main" id="{3DB9D3A6-FB71-8B0C-E421-7F40EE200B6E}"/>
              </a:ext>
            </a:extLst>
          </p:cNvPr>
          <p:cNvSpPr/>
          <p:nvPr/>
        </p:nvSpPr>
        <p:spPr>
          <a:xfrm rot="16200000">
            <a:off x="10334930" y="-827142"/>
            <a:ext cx="1029933" cy="2684207"/>
          </a:xfrm>
          <a:prstGeom prst="r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99220" y="1258758"/>
            <a:ext cx="2909972" cy="3416320"/>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No</a:t>
            </a:r>
          </a:p>
          <a:p>
            <a:pPr>
              <a:buFont typeface="+mj-lt"/>
              <a:buAutoNum type="arabicPeriod"/>
            </a:pPr>
            <a:r>
              <a:rPr lang="en-US" dirty="0">
                <a:latin typeface="Times New Roman" panose="02020603050405020304" pitchFamily="18" charset="0"/>
                <a:cs typeface="Times New Roman" panose="02020603050405020304" pitchFamily="18" charset="0"/>
              </a:rPr>
              <a:t>Kitchen  </a:t>
            </a:r>
          </a:p>
          <a:p>
            <a:pPr>
              <a:buFont typeface="+mj-lt"/>
              <a:buAutoNum type="arabicPeriod"/>
            </a:pPr>
            <a:r>
              <a:rPr lang="en-US" dirty="0">
                <a:latin typeface="Times New Roman" panose="02020603050405020304" pitchFamily="18" charset="0"/>
                <a:cs typeface="Times New Roman" panose="02020603050405020304" pitchFamily="18" charset="0"/>
              </a:rPr>
              <a:t>Living room </a:t>
            </a:r>
          </a:p>
          <a:p>
            <a:pPr>
              <a:buFont typeface="+mj-lt"/>
              <a:buAutoNum type="arabicPeriod"/>
            </a:pPr>
            <a:r>
              <a:rPr lang="en-US" dirty="0">
                <a:latin typeface="Times New Roman" panose="02020603050405020304" pitchFamily="18" charset="0"/>
                <a:cs typeface="Times New Roman" panose="02020603050405020304" pitchFamily="18" charset="0"/>
              </a:rPr>
              <a:t>Dining room </a:t>
            </a:r>
          </a:p>
          <a:p>
            <a:pPr>
              <a:buFont typeface="+mj-lt"/>
              <a:buAutoNum type="arabicPeriod"/>
            </a:pPr>
            <a:r>
              <a:rPr lang="en-US" dirty="0">
                <a:latin typeface="Times New Roman" panose="02020603050405020304" pitchFamily="18" charset="0"/>
                <a:cs typeface="Times New Roman" panose="02020603050405020304" pitchFamily="18" charset="0"/>
              </a:rPr>
              <a:t>Maid room + Bathroom </a:t>
            </a:r>
          </a:p>
          <a:p>
            <a:pPr>
              <a:buFont typeface="+mj-lt"/>
              <a:buAutoNum type="arabicPeriod"/>
            </a:pPr>
            <a:r>
              <a:rPr lang="en-US" dirty="0">
                <a:latin typeface="Times New Roman" panose="02020603050405020304" pitchFamily="18" charset="0"/>
                <a:cs typeface="Times New Roman" panose="02020603050405020304" pitchFamily="18" charset="0"/>
              </a:rPr>
              <a:t>G. Bathroom </a:t>
            </a:r>
          </a:p>
          <a:p>
            <a:pPr>
              <a:buFont typeface="+mj-lt"/>
              <a:buAutoNum type="arabicPeriod"/>
            </a:pPr>
            <a:r>
              <a:rPr lang="en-US" dirty="0">
                <a:latin typeface="Times New Roman" panose="02020603050405020304" pitchFamily="18" charset="0"/>
                <a:cs typeface="Times New Roman" panose="02020603050405020304" pitchFamily="18" charset="0"/>
              </a:rPr>
              <a:t>Garden / Landscape </a:t>
            </a:r>
          </a:p>
          <a:p>
            <a:pPr>
              <a:buFont typeface="+mj-lt"/>
              <a:buAutoNum type="arabicPeriod"/>
            </a:pPr>
            <a:r>
              <a:rPr lang="en-US" dirty="0">
                <a:latin typeface="Times New Roman" panose="02020603050405020304" pitchFamily="18" charset="0"/>
                <a:cs typeface="Times New Roman" panose="02020603050405020304" pitchFamily="18" charset="0"/>
              </a:rPr>
              <a:t>Parking </a:t>
            </a:r>
          </a:p>
          <a:p>
            <a:pPr>
              <a:buFont typeface="+mj-lt"/>
              <a:buAutoNum type="arabicPeriod"/>
            </a:pPr>
            <a:r>
              <a:rPr lang="en-US" dirty="0">
                <a:latin typeface="Times New Roman" panose="02020603050405020304" pitchFamily="18" charset="0"/>
                <a:cs typeface="Times New Roman" panose="02020603050405020304" pitchFamily="18" charset="0"/>
              </a:rPr>
              <a:t>Pool</a:t>
            </a:r>
          </a:p>
          <a:p>
            <a:pPr>
              <a:buFont typeface="+mj-lt"/>
              <a:buAutoNum type="arabicPeriod"/>
            </a:pPr>
            <a:r>
              <a:rPr lang="en-US" dirty="0">
                <a:latin typeface="Times New Roman" panose="02020603050405020304" pitchFamily="18" charset="0"/>
                <a:cs typeface="Times New Roman" panose="02020603050405020304" pitchFamily="18" charset="0"/>
              </a:rPr>
              <a:t>Master rooms </a:t>
            </a:r>
          </a:p>
          <a:p>
            <a:pPr>
              <a:buFont typeface="+mj-lt"/>
              <a:buAutoNum type="arabicPeriod"/>
            </a:pPr>
            <a:r>
              <a:rPr lang="en-US" dirty="0">
                <a:latin typeface="Times New Roman" panose="02020603050405020304" pitchFamily="18" charset="0"/>
                <a:cs typeface="Times New Roman" panose="02020603050405020304" pitchFamily="18" charset="0"/>
              </a:rPr>
              <a:t>Bedrooms </a:t>
            </a:r>
          </a:p>
          <a:p>
            <a:endParaRPr lang="en-US" dirty="0">
              <a:latin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46685" y="0"/>
            <a:ext cx="7945315" cy="6858000"/>
          </a:xfrm>
          <a:prstGeom prst="rect">
            <a:avLst/>
          </a:prstGeom>
        </p:spPr>
      </p:pic>
    </p:spTree>
    <p:extLst>
      <p:ext uri="{BB962C8B-B14F-4D97-AF65-F5344CB8AC3E}">
        <p14:creationId xmlns:p14="http://schemas.microsoft.com/office/powerpoint/2010/main" val="3869760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FC8BC-C0D7-9C52-A254-BA1E512155D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CACF8C4-9190-EEB9-7CCC-1527382CADDF}"/>
              </a:ext>
            </a:extLst>
          </p:cNvPr>
          <p:cNvSpPr>
            <a:spLocks noGrp="1"/>
          </p:cNvSpPr>
          <p:nvPr>
            <p:ph type="subTitle" idx="1"/>
          </p:nvPr>
        </p:nvSpPr>
        <p:spPr>
          <a:xfrm>
            <a:off x="44243" y="228830"/>
            <a:ext cx="4812891" cy="389859"/>
          </a:xfrm>
        </p:spPr>
        <p:txBody>
          <a:bodyPr>
            <a:noAutofit/>
          </a:bodyPr>
          <a:lstStyle/>
          <a:p>
            <a:pPr algn="l"/>
            <a:r>
              <a:rPr lang="en-US" sz="3200"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VIP Villa</a:t>
            </a:r>
          </a:p>
        </p:txBody>
      </p:sp>
      <p:sp>
        <p:nvSpPr>
          <p:cNvPr id="6" name="Right Triangle 5">
            <a:extLst>
              <a:ext uri="{FF2B5EF4-FFF2-40B4-BE49-F238E27FC236}">
                <a16:creationId xmlns:a16="http://schemas.microsoft.com/office/drawing/2014/main" id="{3DB9D3A6-FB71-8B0C-E421-7F40EE200B6E}"/>
              </a:ext>
            </a:extLst>
          </p:cNvPr>
          <p:cNvSpPr/>
          <p:nvPr/>
        </p:nvSpPr>
        <p:spPr>
          <a:xfrm rot="16200000">
            <a:off x="10334930" y="-827142"/>
            <a:ext cx="1029933" cy="2684207"/>
          </a:xfrm>
          <a:prstGeom prst="rtTriangl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p:cNvSpPr/>
          <p:nvPr/>
        </p:nvSpPr>
        <p:spPr>
          <a:xfrm>
            <a:off x="299220" y="1258758"/>
            <a:ext cx="2909972" cy="2862322"/>
          </a:xfrm>
          <a:prstGeom prst="rect">
            <a:avLst/>
          </a:prstGeom>
        </p:spPr>
        <p:txBody>
          <a:bodyPr wrap="square">
            <a:spAutoFit/>
          </a:bodyPr>
          <a:lstStyle/>
          <a:p>
            <a:r>
              <a:rPr lang="en-US" b="1" dirty="0">
                <a:latin typeface="Times New Roman" panose="02020603050405020304" pitchFamily="18" charset="0"/>
                <a:cs typeface="Times New Roman" panose="02020603050405020304" pitchFamily="18" charset="0"/>
              </a:rPr>
              <a:t>No</a:t>
            </a:r>
          </a:p>
          <a:p>
            <a:pPr>
              <a:buFont typeface="+mj-lt"/>
              <a:buAutoNum type="arabicPeriod"/>
            </a:pPr>
            <a:r>
              <a:rPr lang="en-US" dirty="0">
                <a:latin typeface="Times New Roman" panose="02020603050405020304" pitchFamily="18" charset="0"/>
                <a:cs typeface="Times New Roman" panose="02020603050405020304" pitchFamily="18" charset="0"/>
              </a:rPr>
              <a:t>Kitchen  </a:t>
            </a:r>
          </a:p>
          <a:p>
            <a:pPr>
              <a:buFont typeface="+mj-lt"/>
              <a:buAutoNum type="arabicPeriod"/>
            </a:pPr>
            <a:r>
              <a:rPr lang="en-US" dirty="0">
                <a:latin typeface="Times New Roman" panose="02020603050405020304" pitchFamily="18" charset="0"/>
                <a:cs typeface="Times New Roman" panose="02020603050405020304" pitchFamily="18" charset="0"/>
              </a:rPr>
              <a:t>Living room </a:t>
            </a:r>
          </a:p>
          <a:p>
            <a:pPr>
              <a:buFont typeface="+mj-lt"/>
              <a:buAutoNum type="arabicPeriod"/>
            </a:pPr>
            <a:r>
              <a:rPr lang="en-US" dirty="0">
                <a:latin typeface="Times New Roman" panose="02020603050405020304" pitchFamily="18" charset="0"/>
                <a:cs typeface="Times New Roman" panose="02020603050405020304" pitchFamily="18" charset="0"/>
              </a:rPr>
              <a:t>Dining room </a:t>
            </a:r>
          </a:p>
          <a:p>
            <a:pPr>
              <a:buFont typeface="+mj-lt"/>
              <a:buAutoNum type="arabicPeriod"/>
            </a:pPr>
            <a:r>
              <a:rPr lang="en-US" dirty="0">
                <a:latin typeface="Times New Roman" panose="02020603050405020304" pitchFamily="18" charset="0"/>
                <a:cs typeface="Times New Roman" panose="02020603050405020304" pitchFamily="18" charset="0"/>
              </a:rPr>
              <a:t>Store </a:t>
            </a:r>
          </a:p>
          <a:p>
            <a:pPr>
              <a:buFont typeface="+mj-lt"/>
              <a:buAutoNum type="arabicPeriod"/>
            </a:pPr>
            <a:r>
              <a:rPr lang="en-US" dirty="0">
                <a:latin typeface="Times New Roman" panose="02020603050405020304" pitchFamily="18" charset="0"/>
                <a:cs typeface="Times New Roman" panose="02020603050405020304" pitchFamily="18" charset="0"/>
              </a:rPr>
              <a:t>G. Bathroom </a:t>
            </a:r>
          </a:p>
          <a:p>
            <a:pPr>
              <a:buFont typeface="+mj-lt"/>
              <a:buAutoNum type="arabicPeriod"/>
            </a:pPr>
            <a:r>
              <a:rPr lang="en-US" dirty="0">
                <a:latin typeface="Times New Roman" panose="02020603050405020304" pitchFamily="18" charset="0"/>
                <a:cs typeface="Times New Roman" panose="02020603050405020304" pitchFamily="18" charset="0"/>
              </a:rPr>
              <a:t>Garden / Landscape </a:t>
            </a:r>
          </a:p>
          <a:p>
            <a:pPr>
              <a:buFont typeface="+mj-lt"/>
              <a:buAutoNum type="arabicPeriod"/>
            </a:pPr>
            <a:r>
              <a:rPr lang="en-US" dirty="0">
                <a:latin typeface="Times New Roman" panose="02020603050405020304" pitchFamily="18" charset="0"/>
                <a:cs typeface="Times New Roman" panose="02020603050405020304" pitchFamily="18" charset="0"/>
              </a:rPr>
              <a:t>Parking </a:t>
            </a:r>
          </a:p>
          <a:p>
            <a:pPr>
              <a:buFont typeface="+mj-lt"/>
              <a:buAutoNum type="arabicPeriod"/>
            </a:pPr>
            <a:r>
              <a:rPr lang="en-US" dirty="0">
                <a:latin typeface="Times New Roman" panose="02020603050405020304" pitchFamily="18" charset="0"/>
                <a:cs typeface="Times New Roman" panose="02020603050405020304" pitchFamily="18" charset="0"/>
              </a:rPr>
              <a:t>Master rooms </a:t>
            </a:r>
          </a:p>
          <a:p>
            <a:pPr>
              <a:buFont typeface="+mj-lt"/>
              <a:buAutoNum type="arabicPeriod"/>
            </a:pPr>
            <a:r>
              <a:rPr lang="en-US" dirty="0">
                <a:latin typeface="Times New Roman" panose="02020603050405020304" pitchFamily="18" charset="0"/>
                <a:cs typeface="Times New Roman" panose="02020603050405020304" pitchFamily="18" charset="0"/>
              </a:rPr>
              <a:t>Bedrooms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26877" y="-5"/>
            <a:ext cx="8177695" cy="6858000"/>
          </a:xfrm>
          <a:prstGeom prst="rect">
            <a:avLst/>
          </a:prstGeom>
        </p:spPr>
      </p:pic>
    </p:spTree>
    <p:extLst>
      <p:ext uri="{BB962C8B-B14F-4D97-AF65-F5344CB8AC3E}">
        <p14:creationId xmlns:p14="http://schemas.microsoft.com/office/powerpoint/2010/main" val="656085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2EB9BC7-6945-CFC9-A436-1B7DE0982CB9}"/>
              </a:ext>
            </a:extLst>
          </p:cNvPr>
          <p:cNvSpPr txBox="1"/>
          <p:nvPr/>
        </p:nvSpPr>
        <p:spPr>
          <a:xfrm>
            <a:off x="3864339" y="212572"/>
            <a:ext cx="4706224"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ELAVATION VEIW</a:t>
            </a:r>
          </a:p>
        </p:txBody>
      </p:sp>
      <p:sp>
        <p:nvSpPr>
          <p:cNvPr id="2" name="Rectangle 1">
            <a:extLst>
              <a:ext uri="{FF2B5EF4-FFF2-40B4-BE49-F238E27FC236}">
                <a16:creationId xmlns:a16="http://schemas.microsoft.com/office/drawing/2014/main" id="{901BE751-A705-2715-20EF-D8887A5ACE5F}"/>
              </a:ext>
            </a:extLst>
          </p:cNvPr>
          <p:cNvSpPr/>
          <p:nvPr/>
        </p:nvSpPr>
        <p:spPr>
          <a:xfrm>
            <a:off x="353683" y="1241948"/>
            <a:ext cx="5564037" cy="4649185"/>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Rectangle 6">
            <a:extLst>
              <a:ext uri="{FF2B5EF4-FFF2-40B4-BE49-F238E27FC236}">
                <a16:creationId xmlns:a16="http://schemas.microsoft.com/office/drawing/2014/main" id="{5BF8459A-4DE5-AAC9-F4B4-4675CC106298}"/>
              </a:ext>
            </a:extLst>
          </p:cNvPr>
          <p:cNvSpPr/>
          <p:nvPr/>
        </p:nvSpPr>
        <p:spPr>
          <a:xfrm>
            <a:off x="6096000" y="1241948"/>
            <a:ext cx="5742316" cy="4649185"/>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3748831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09C7BEB-50BA-2FF4-A791-714B612C9E65}"/>
              </a:ext>
            </a:extLst>
          </p:cNvPr>
          <p:cNvSpPr txBox="1"/>
          <p:nvPr/>
        </p:nvSpPr>
        <p:spPr>
          <a:xfrm>
            <a:off x="4587108" y="480551"/>
            <a:ext cx="3017783"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SECTIONS </a:t>
            </a:r>
          </a:p>
        </p:txBody>
      </p:sp>
    </p:spTree>
    <p:extLst>
      <p:ext uri="{BB962C8B-B14F-4D97-AF65-F5344CB8AC3E}">
        <p14:creationId xmlns:p14="http://schemas.microsoft.com/office/powerpoint/2010/main" val="31298084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656135-4DA0-8C96-6AF4-F2A7714403B7}"/>
              </a:ext>
            </a:extLst>
          </p:cNvPr>
          <p:cNvSpPr txBox="1"/>
          <p:nvPr/>
        </p:nvSpPr>
        <p:spPr>
          <a:xfrm>
            <a:off x="4572646" y="303531"/>
            <a:ext cx="3046708"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3D PLANES</a:t>
            </a:r>
          </a:p>
        </p:txBody>
      </p:sp>
      <p:sp>
        <p:nvSpPr>
          <p:cNvPr id="2" name="Rectangle 1">
            <a:extLst>
              <a:ext uri="{FF2B5EF4-FFF2-40B4-BE49-F238E27FC236}">
                <a16:creationId xmlns:a16="http://schemas.microsoft.com/office/drawing/2014/main" id="{2873A48D-9B21-8C0F-EBD3-46A9B8F0FC3C}"/>
              </a:ext>
            </a:extLst>
          </p:cNvPr>
          <p:cNvSpPr/>
          <p:nvPr/>
        </p:nvSpPr>
        <p:spPr>
          <a:xfrm>
            <a:off x="134673" y="1650999"/>
            <a:ext cx="3522927" cy="456381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7">
            <a:extLst>
              <a:ext uri="{FF2B5EF4-FFF2-40B4-BE49-F238E27FC236}">
                <a16:creationId xmlns:a16="http://schemas.microsoft.com/office/drawing/2014/main" id="{05E635A4-1BE7-FDE4-20EA-85B379CEDCD4}"/>
              </a:ext>
            </a:extLst>
          </p:cNvPr>
          <p:cNvSpPr/>
          <p:nvPr/>
        </p:nvSpPr>
        <p:spPr>
          <a:xfrm>
            <a:off x="3875440" y="1650999"/>
            <a:ext cx="3834871" cy="4563818"/>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9" name="Rectangle 8">
            <a:extLst>
              <a:ext uri="{FF2B5EF4-FFF2-40B4-BE49-F238E27FC236}">
                <a16:creationId xmlns:a16="http://schemas.microsoft.com/office/drawing/2014/main" id="{55B26842-E68A-1E93-A661-81CD1F520246}"/>
              </a:ext>
            </a:extLst>
          </p:cNvPr>
          <p:cNvSpPr/>
          <p:nvPr/>
        </p:nvSpPr>
        <p:spPr>
          <a:xfrm>
            <a:off x="7928151" y="1650998"/>
            <a:ext cx="3981627" cy="456381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655264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359EA0-384F-6F61-3B14-7275C9271D2B}"/>
              </a:ext>
            </a:extLst>
          </p:cNvPr>
          <p:cNvSpPr txBox="1"/>
          <p:nvPr/>
        </p:nvSpPr>
        <p:spPr>
          <a:xfrm>
            <a:off x="2738679" y="613496"/>
            <a:ext cx="7149239"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GEOTECHNICAL REPORT</a:t>
            </a:r>
          </a:p>
        </p:txBody>
      </p:sp>
      <p:sp>
        <p:nvSpPr>
          <p:cNvPr id="7" name="TextBox 6">
            <a:extLst>
              <a:ext uri="{FF2B5EF4-FFF2-40B4-BE49-F238E27FC236}">
                <a16:creationId xmlns:a16="http://schemas.microsoft.com/office/drawing/2014/main" id="{3A828443-8956-9560-4BD9-EDC1A01088A3}"/>
              </a:ext>
            </a:extLst>
          </p:cNvPr>
          <p:cNvSpPr txBox="1"/>
          <p:nvPr/>
        </p:nvSpPr>
        <p:spPr>
          <a:xfrm>
            <a:off x="709536" y="1569738"/>
            <a:ext cx="5577629" cy="4093428"/>
          </a:xfrm>
          <a:prstGeom prst="rect">
            <a:avLst/>
          </a:prstGeom>
          <a:noFill/>
        </p:spPr>
        <p:txBody>
          <a:bodyPr wrap="square">
            <a:spAutoFit/>
          </a:bodyPr>
          <a:lstStyle/>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observed ground material consists mainly of </a:t>
            </a:r>
            <a:r>
              <a:rPr lang="en-US" sz="2000" b="1" dirty="0">
                <a:latin typeface="Times New Roman" panose="02020603050405020304" pitchFamily="18" charset="0"/>
                <a:cs typeface="Times New Roman" panose="02020603050405020304" pitchFamily="18" charset="0"/>
              </a:rPr>
              <a:t>brown, gravelly, coarse-grained soil</a:t>
            </a:r>
            <a:r>
              <a:rPr lang="en-US" sz="2000" dirty="0">
                <a:latin typeface="Times New Roman" panose="02020603050405020304" pitchFamily="18" charset="0"/>
                <a:cs typeface="Times New Roman" panose="02020603050405020304" pitchFamily="18" charset="0"/>
              </a:rPr>
              <a:t>. </a:t>
            </a:r>
          </a:p>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soil appears relatively firm and moderately compacted, with low plasticity and good natural drainage characteristics.</a:t>
            </a:r>
          </a:p>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During the site observation, no surface groundwater was identified. </a:t>
            </a:r>
          </a:p>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The existing ground conditions appear favorable for the proposed low-rise development; </a:t>
            </a:r>
          </a:p>
          <a:p>
            <a:pPr marL="342900" indent="-342900">
              <a:buFont typeface="Wingdings" panose="05000000000000000000" pitchFamily="2" charset="2"/>
              <a:buChar char="q"/>
            </a:pPr>
            <a:r>
              <a:rPr lang="en-US" sz="2000" dirty="0">
                <a:latin typeface="Times New Roman" panose="02020603050405020304" pitchFamily="18" charset="0"/>
                <a:cs typeface="Times New Roman" panose="02020603050405020304" pitchFamily="18" charset="0"/>
              </a:rPr>
              <a:t>however, detailed soil testing should be undertaken before construction to establish the design bearing capacity and appropriate foundation requirements.</a:t>
            </a:r>
          </a:p>
        </p:txBody>
      </p:sp>
      <p:pic>
        <p:nvPicPr>
          <p:cNvPr id="2" name="Picture 1">
            <a:extLst>
              <a:ext uri="{FF2B5EF4-FFF2-40B4-BE49-F238E27FC236}">
                <a16:creationId xmlns:a16="http://schemas.microsoft.com/office/drawing/2014/main" id="{59136B87-966C-4794-63C4-70220F884E4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46784" y="1569737"/>
            <a:ext cx="4335680" cy="4093429"/>
          </a:xfrm>
          <a:prstGeom prst="rect">
            <a:avLst/>
          </a:prstGeom>
          <a:noFill/>
          <a:ln>
            <a:noFill/>
          </a:ln>
        </p:spPr>
      </p:pic>
    </p:spTree>
    <p:extLst>
      <p:ext uri="{BB962C8B-B14F-4D97-AF65-F5344CB8AC3E}">
        <p14:creationId xmlns:p14="http://schemas.microsoft.com/office/powerpoint/2010/main" val="4012757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1D17BC2-0667-22B7-E243-382B566E6D52}"/>
              </a:ext>
            </a:extLst>
          </p:cNvPr>
          <p:cNvSpPr txBox="1"/>
          <p:nvPr/>
        </p:nvSpPr>
        <p:spPr>
          <a:xfrm>
            <a:off x="4396998" y="241537"/>
            <a:ext cx="3570272"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SITE WORKS </a:t>
            </a:r>
          </a:p>
        </p:txBody>
      </p:sp>
      <p:pic>
        <p:nvPicPr>
          <p:cNvPr id="2" name="Picture 1">
            <a:extLst>
              <a:ext uri="{FF2B5EF4-FFF2-40B4-BE49-F238E27FC236}">
                <a16:creationId xmlns:a16="http://schemas.microsoft.com/office/drawing/2014/main" id="{03E53ACC-0A77-B17D-7AF9-5A21DFA52B8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8666" y="1241948"/>
            <a:ext cx="3657599" cy="4908478"/>
          </a:xfrm>
          <a:prstGeom prst="rect">
            <a:avLst/>
          </a:prstGeom>
          <a:noFill/>
          <a:ln>
            <a:noFill/>
          </a:ln>
        </p:spPr>
      </p:pic>
      <p:pic>
        <p:nvPicPr>
          <p:cNvPr id="7" name="Picture 6">
            <a:extLst>
              <a:ext uri="{FF2B5EF4-FFF2-40B4-BE49-F238E27FC236}">
                <a16:creationId xmlns:a16="http://schemas.microsoft.com/office/drawing/2014/main" id="{650F05F1-F07A-A9FC-A9C0-651D838942F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88177" y="1241948"/>
            <a:ext cx="3928533" cy="4908478"/>
          </a:xfrm>
          <a:prstGeom prst="rect">
            <a:avLst/>
          </a:prstGeom>
          <a:noFill/>
          <a:ln>
            <a:noFill/>
          </a:ln>
        </p:spPr>
      </p:pic>
      <p:pic>
        <p:nvPicPr>
          <p:cNvPr id="8" name="Picture 7">
            <a:extLst>
              <a:ext uri="{FF2B5EF4-FFF2-40B4-BE49-F238E27FC236}">
                <a16:creationId xmlns:a16="http://schemas.microsoft.com/office/drawing/2014/main" id="{4B7410D6-3A0A-35D3-1DA8-E42C36DB3C3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08622" y="1241948"/>
            <a:ext cx="3668889" cy="4908478"/>
          </a:xfrm>
          <a:prstGeom prst="rect">
            <a:avLst/>
          </a:prstGeom>
          <a:noFill/>
          <a:ln>
            <a:noFill/>
          </a:ln>
        </p:spPr>
      </p:pic>
    </p:spTree>
    <p:extLst>
      <p:ext uri="{BB962C8B-B14F-4D97-AF65-F5344CB8AC3E}">
        <p14:creationId xmlns:p14="http://schemas.microsoft.com/office/powerpoint/2010/main" val="2541926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56493A-D0E8-D3A6-9328-B5AEC9A96609}"/>
              </a:ext>
            </a:extLst>
          </p:cNvPr>
          <p:cNvSpPr txBox="1"/>
          <p:nvPr/>
        </p:nvSpPr>
        <p:spPr>
          <a:xfrm>
            <a:off x="536627" y="201044"/>
            <a:ext cx="6098582"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STRUCTURAL DESIGN</a:t>
            </a:r>
          </a:p>
        </p:txBody>
      </p:sp>
      <p:sp>
        <p:nvSpPr>
          <p:cNvPr id="5" name="TextBox 4">
            <a:extLst>
              <a:ext uri="{FF2B5EF4-FFF2-40B4-BE49-F238E27FC236}">
                <a16:creationId xmlns:a16="http://schemas.microsoft.com/office/drawing/2014/main" id="{54D55A17-7822-44AD-BAD7-962D7993D769}"/>
              </a:ext>
            </a:extLst>
          </p:cNvPr>
          <p:cNvSpPr txBox="1"/>
          <p:nvPr/>
        </p:nvSpPr>
        <p:spPr>
          <a:xfrm>
            <a:off x="536627" y="1645070"/>
            <a:ext cx="4841283" cy="2951064"/>
          </a:xfrm>
          <a:prstGeom prst="rect">
            <a:avLst/>
          </a:prstGeom>
          <a:noFill/>
        </p:spPr>
        <p:txBody>
          <a:bodyPr wrap="square">
            <a:spAutoFit/>
          </a:bodyPr>
          <a:lstStyle/>
          <a:p>
            <a:pPr marL="285750" marR="0" indent="-285750">
              <a:lnSpc>
                <a:spcPct val="150000"/>
              </a:lnSpc>
              <a:spcBef>
                <a:spcPts val="0"/>
              </a:spcBef>
              <a:spcAft>
                <a:spcPts val="800"/>
              </a:spcAft>
              <a:buFont typeface="Wingdings" panose="05000000000000000000" pitchFamily="2" charset="2"/>
              <a:buChar char="q"/>
            </a:pPr>
            <a:r>
              <a:rPr lang="en-US" sz="1800" b="1" dirty="0">
                <a:effectLst/>
                <a:latin typeface="Times New Roman" panose="02020603050405020304" pitchFamily="18" charset="0"/>
                <a:ea typeface="Calibri" panose="020F0502020204030204" pitchFamily="34" charset="0"/>
                <a:cs typeface="Arial" panose="020B0604020202020204" pitchFamily="34" charset="0"/>
              </a:rPr>
              <a:t>Structural design</a:t>
            </a:r>
            <a:r>
              <a:rPr lang="en-US" sz="1800" dirty="0">
                <a:effectLst/>
                <a:latin typeface="Times New Roman" panose="02020603050405020304" pitchFamily="18" charset="0"/>
                <a:ea typeface="Calibri" panose="020F0502020204030204" pitchFamily="34" charset="0"/>
                <a:cs typeface="Arial" panose="020B0604020202020204" pitchFamily="34" charset="0"/>
              </a:rPr>
              <a:t> is the process of determining the size, shape, and materials of structural elements so that a building can safely support all expected loads? It ensures that components such as beams, columns, slabs, and foundations remain strong, stable, and durable throughout the life of the structure.</a:t>
            </a:r>
          </a:p>
        </p:txBody>
      </p:sp>
      <p:sp>
        <p:nvSpPr>
          <p:cNvPr id="7" name="TextBox 6">
            <a:extLst>
              <a:ext uri="{FF2B5EF4-FFF2-40B4-BE49-F238E27FC236}">
                <a16:creationId xmlns:a16="http://schemas.microsoft.com/office/drawing/2014/main" id="{F4C3683C-0920-851E-6C5E-4E8F2D7F457F}"/>
              </a:ext>
            </a:extLst>
          </p:cNvPr>
          <p:cNvSpPr txBox="1"/>
          <p:nvPr/>
        </p:nvSpPr>
        <p:spPr>
          <a:xfrm>
            <a:off x="802037" y="1096385"/>
            <a:ext cx="6098582" cy="461665"/>
          </a:xfrm>
          <a:prstGeom prst="rect">
            <a:avLst/>
          </a:prstGeom>
          <a:noFill/>
        </p:spPr>
        <p:txBody>
          <a:bodyPr wrap="square">
            <a:spAutoFit/>
          </a:bodyPr>
          <a:lstStyle/>
          <a:p>
            <a:r>
              <a:rPr lang="en-US" sz="2400" b="1" dirty="0">
                <a:latin typeface="Times New Roman" panose="02020603050405020304" pitchFamily="18" charset="0"/>
                <a:cs typeface="Times New Roman" panose="02020603050405020304" pitchFamily="18" charset="0"/>
              </a:rPr>
              <a:t>INTODUCTION </a:t>
            </a:r>
          </a:p>
        </p:txBody>
      </p:sp>
      <p:sp>
        <p:nvSpPr>
          <p:cNvPr id="12" name="TextBox 11">
            <a:extLst>
              <a:ext uri="{FF2B5EF4-FFF2-40B4-BE49-F238E27FC236}">
                <a16:creationId xmlns:a16="http://schemas.microsoft.com/office/drawing/2014/main" id="{FED96009-BE36-4A72-4FB8-1EAF55AEAB19}"/>
              </a:ext>
            </a:extLst>
          </p:cNvPr>
          <p:cNvSpPr txBox="1"/>
          <p:nvPr/>
        </p:nvSpPr>
        <p:spPr>
          <a:xfrm>
            <a:off x="536627" y="4558388"/>
            <a:ext cx="5740187" cy="2120068"/>
          </a:xfrm>
          <a:prstGeom prst="rect">
            <a:avLst/>
          </a:prstGeom>
          <a:noFill/>
        </p:spPr>
        <p:txBody>
          <a:bodyPr wrap="square">
            <a:spAutoFit/>
          </a:bodyPr>
          <a:lstStyle/>
          <a:p>
            <a:pPr marL="285750" marR="0" indent="-285750">
              <a:lnSpc>
                <a:spcPct val="150000"/>
              </a:lnSpc>
              <a:spcBef>
                <a:spcPts val="0"/>
              </a:spcBef>
              <a:spcAft>
                <a:spcPts val="800"/>
              </a:spcAft>
              <a:buFont typeface="Wingdings" panose="05000000000000000000" pitchFamily="2" charset="2"/>
              <a:buChar char="q"/>
            </a:pPr>
            <a:r>
              <a:rPr lang="en-US" sz="1800" b="1" dirty="0">
                <a:effectLst/>
                <a:latin typeface="Times New Roman" panose="02020603050405020304" pitchFamily="18" charset="0"/>
                <a:ea typeface="Calibri" panose="020F0502020204030204" pitchFamily="34" charset="0"/>
                <a:cs typeface="Arial" panose="020B0604020202020204" pitchFamily="34" charset="0"/>
              </a:rPr>
              <a:t>Foundation design </a:t>
            </a:r>
            <a:r>
              <a:rPr lang="en-US" sz="1800" dirty="0">
                <a:effectLst/>
                <a:latin typeface="Times New Roman" panose="02020603050405020304" pitchFamily="18" charset="0"/>
                <a:ea typeface="Calibri" panose="020F0502020204030204" pitchFamily="34" charset="0"/>
                <a:cs typeface="Arial" panose="020B0604020202020204" pitchFamily="34" charset="0"/>
              </a:rPr>
              <a:t>is the engineering process of selecting and designing a suitable foundation system to support a building and transfer its loads safely into the ground. It ensures that the structure remains stable and minimizes excessive settlement or movement.</a:t>
            </a:r>
          </a:p>
        </p:txBody>
      </p:sp>
      <p:pic>
        <p:nvPicPr>
          <p:cNvPr id="3074" name="Picture 2" descr="Structural Design - De Medici Associates">
            <a:extLst>
              <a:ext uri="{FF2B5EF4-FFF2-40B4-BE49-F238E27FC236}">
                <a16:creationId xmlns:a16="http://schemas.microsoft.com/office/drawing/2014/main" id="{8827EBEF-CCBC-629E-AA38-32BD3CFC5A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76815" y="0"/>
            <a:ext cx="5915186" cy="330764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A8D1E80-7C7B-BFB1-010B-865D08F0AFA7}"/>
              </a:ext>
            </a:extLst>
          </p:cNvPr>
          <p:cNvSpPr/>
          <p:nvPr/>
        </p:nvSpPr>
        <p:spPr>
          <a:xfrm>
            <a:off x="6276814" y="3550357"/>
            <a:ext cx="5915186" cy="3307643"/>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4008143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380A52-BFEF-AC0D-E38A-92F8BD60D19C}"/>
              </a:ext>
            </a:extLst>
          </p:cNvPr>
          <p:cNvSpPr txBox="1"/>
          <p:nvPr/>
        </p:nvSpPr>
        <p:spPr>
          <a:xfrm>
            <a:off x="391620" y="1659285"/>
            <a:ext cx="5877732" cy="3970318"/>
          </a:xfrm>
          <a:prstGeom prst="rect">
            <a:avLst/>
          </a:prstGeom>
          <a:noFill/>
        </p:spPr>
        <p:txBody>
          <a:bodyPr wrap="square">
            <a:spAutoFit/>
          </a:bodyPr>
          <a:lstStyle/>
          <a:p>
            <a:pPr marL="457200" indent="-457200" algn="just">
              <a:buFont typeface="Wingdings" panose="05000000000000000000" pitchFamily="2" charset="2"/>
              <a:buChar char="q"/>
            </a:pPr>
            <a:r>
              <a:rPr lang="en-US" sz="2800" b="1" dirty="0">
                <a:latin typeface="Times New Roman" panose="02020603050405020304" pitchFamily="18" charset="0"/>
                <a:cs typeface="Times New Roman" panose="02020603050405020304" pitchFamily="18" charset="0"/>
              </a:rPr>
              <a:t>Column design </a:t>
            </a:r>
            <a:r>
              <a:rPr lang="en-US" sz="2800" dirty="0">
                <a:latin typeface="Times New Roman" panose="02020603050405020304" pitchFamily="18" charset="0"/>
                <a:cs typeface="Times New Roman" panose="02020603050405020304" pitchFamily="18" charset="0"/>
              </a:rPr>
              <a:t>is the process of designing structural columns with suitable dimensions and reinforcement to safely carry building loads and transfer them to the foundation. It ensures that the columns have adequate strength, stability, and durability under different loading conditions.</a:t>
            </a:r>
          </a:p>
        </p:txBody>
      </p:sp>
      <p:sp>
        <p:nvSpPr>
          <p:cNvPr id="5" name="TextBox 4">
            <a:extLst>
              <a:ext uri="{FF2B5EF4-FFF2-40B4-BE49-F238E27FC236}">
                <a16:creationId xmlns:a16="http://schemas.microsoft.com/office/drawing/2014/main" id="{C0AD73FA-1F13-1574-BA4C-7168CE50F323}"/>
              </a:ext>
            </a:extLst>
          </p:cNvPr>
          <p:cNvSpPr txBox="1"/>
          <p:nvPr/>
        </p:nvSpPr>
        <p:spPr>
          <a:xfrm>
            <a:off x="1646887" y="647827"/>
            <a:ext cx="3444402" cy="646331"/>
          </a:xfrm>
          <a:prstGeom prst="rect">
            <a:avLst/>
          </a:prstGeom>
          <a:noFill/>
        </p:spPr>
        <p:txBody>
          <a:bodyPr wrap="square">
            <a:spAutoFit/>
          </a:bodyPr>
          <a:lstStyle/>
          <a:p>
            <a:r>
              <a:rPr lang="en-US" sz="3600" b="1" dirty="0">
                <a:latin typeface="Times New Roman" panose="02020603050405020304" pitchFamily="18" charset="0"/>
                <a:cs typeface="Times New Roman" panose="02020603050405020304" pitchFamily="18" charset="0"/>
              </a:rPr>
              <a:t>Column Design </a:t>
            </a:r>
          </a:p>
        </p:txBody>
      </p:sp>
      <p:sp>
        <p:nvSpPr>
          <p:cNvPr id="2" name="Rectangle 1">
            <a:extLst>
              <a:ext uri="{FF2B5EF4-FFF2-40B4-BE49-F238E27FC236}">
                <a16:creationId xmlns:a16="http://schemas.microsoft.com/office/drawing/2014/main" id="{DCAC4491-9854-F786-7948-A876243C31F4}"/>
              </a:ext>
            </a:extLst>
          </p:cNvPr>
          <p:cNvSpPr/>
          <p:nvPr/>
        </p:nvSpPr>
        <p:spPr>
          <a:xfrm>
            <a:off x="6558845" y="-39132"/>
            <a:ext cx="5633156" cy="331291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 name="Rectangle 3">
            <a:extLst>
              <a:ext uri="{FF2B5EF4-FFF2-40B4-BE49-F238E27FC236}">
                <a16:creationId xmlns:a16="http://schemas.microsoft.com/office/drawing/2014/main" id="{6ACD736F-D1C0-E089-CEE8-6F7FBCC83016}"/>
              </a:ext>
            </a:extLst>
          </p:cNvPr>
          <p:cNvSpPr/>
          <p:nvPr/>
        </p:nvSpPr>
        <p:spPr>
          <a:xfrm>
            <a:off x="6558844" y="3273778"/>
            <a:ext cx="5633156" cy="3575314"/>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608551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1F918E-2789-344C-788C-7E0691C8CFC0}"/>
              </a:ext>
            </a:extLst>
          </p:cNvPr>
          <p:cNvSpPr txBox="1"/>
          <p:nvPr/>
        </p:nvSpPr>
        <p:spPr>
          <a:xfrm>
            <a:off x="1393844" y="172464"/>
            <a:ext cx="3816457"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Beam Designs </a:t>
            </a:r>
          </a:p>
        </p:txBody>
      </p:sp>
      <p:sp>
        <p:nvSpPr>
          <p:cNvPr id="5" name="TextBox 4">
            <a:extLst>
              <a:ext uri="{FF2B5EF4-FFF2-40B4-BE49-F238E27FC236}">
                <a16:creationId xmlns:a16="http://schemas.microsoft.com/office/drawing/2014/main" id="{FCC3560B-67BB-BAC5-1A16-D41752B3AF65}"/>
              </a:ext>
            </a:extLst>
          </p:cNvPr>
          <p:cNvSpPr txBox="1"/>
          <p:nvPr/>
        </p:nvSpPr>
        <p:spPr>
          <a:xfrm>
            <a:off x="411928" y="893434"/>
            <a:ext cx="5441483" cy="2535566"/>
          </a:xfrm>
          <a:prstGeom prst="rect">
            <a:avLst/>
          </a:prstGeom>
          <a:noFill/>
        </p:spPr>
        <p:txBody>
          <a:bodyPr wrap="square">
            <a:spAutoFit/>
          </a:bodyPr>
          <a:lstStyle/>
          <a:p>
            <a:pPr marL="285750" marR="0" indent="-285750">
              <a:lnSpc>
                <a:spcPct val="150000"/>
              </a:lnSpc>
              <a:spcBef>
                <a:spcPts val="0"/>
              </a:spcBef>
              <a:spcAft>
                <a:spcPts val="800"/>
              </a:spcAft>
              <a:buFont typeface="Wingdings" panose="05000000000000000000" pitchFamily="2" charset="2"/>
              <a:buChar char="q"/>
            </a:pPr>
            <a:r>
              <a:rPr lang="en-US" sz="1800" b="1" dirty="0">
                <a:effectLst/>
                <a:latin typeface="Times New Roman" panose="02020603050405020304" pitchFamily="18" charset="0"/>
                <a:ea typeface="Calibri" panose="020F0502020204030204" pitchFamily="34" charset="0"/>
                <a:cs typeface="Arial" panose="020B0604020202020204" pitchFamily="34" charset="0"/>
              </a:rPr>
              <a:t>Beam design</a:t>
            </a:r>
            <a:r>
              <a:rPr lang="en-US" sz="1800" dirty="0">
                <a:effectLst/>
                <a:latin typeface="Times New Roman" panose="02020603050405020304" pitchFamily="18" charset="0"/>
                <a:ea typeface="Calibri" panose="020F0502020204030204" pitchFamily="34" charset="0"/>
                <a:cs typeface="Arial" panose="020B0604020202020204" pitchFamily="34" charset="0"/>
              </a:rPr>
              <a:t> is the engineering process of determining the suitable size, dimensions, and reinforcement of a beam to safely carry applied loads and transfer them to columns or supporting walls. It ensures adequate strength, stability, and resistance to bending and shear</a:t>
            </a:r>
            <a:r>
              <a:rPr lang="en-US" sz="1800" b="1" dirty="0">
                <a:effectLst/>
                <a:latin typeface="Times New Roman" panose="02020603050405020304" pitchFamily="18" charset="0"/>
                <a:ea typeface="Calibri" panose="020F0502020204030204" pitchFamily="34" charset="0"/>
                <a:cs typeface="Arial" panose="020B0604020202020204" pitchFamily="34" charset="0"/>
              </a:rPr>
              <a:t>.</a:t>
            </a:r>
            <a:endParaRPr lang="en-US" sz="1800" dirty="0">
              <a:effectLst/>
              <a:latin typeface="Times New Roman" panose="02020603050405020304" pitchFamily="18" charset="0"/>
              <a:ea typeface="Calibri" panose="020F050202020403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47D58593-9A93-1352-D981-DB6B713994A4}"/>
              </a:ext>
            </a:extLst>
          </p:cNvPr>
          <p:cNvSpPr/>
          <p:nvPr/>
        </p:nvSpPr>
        <p:spPr>
          <a:xfrm>
            <a:off x="6265337" y="0"/>
            <a:ext cx="5926664" cy="3429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7" name="Rectangle 6">
            <a:extLst>
              <a:ext uri="{FF2B5EF4-FFF2-40B4-BE49-F238E27FC236}">
                <a16:creationId xmlns:a16="http://schemas.microsoft.com/office/drawing/2014/main" id="{D2517E0A-DD3F-77B0-705C-304A6572915F}"/>
              </a:ext>
            </a:extLst>
          </p:cNvPr>
          <p:cNvSpPr/>
          <p:nvPr/>
        </p:nvSpPr>
        <p:spPr>
          <a:xfrm>
            <a:off x="1" y="3429000"/>
            <a:ext cx="12192000" cy="3429000"/>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18389733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9D4551B-578A-7E4A-3BF1-F28DCE2739C4}"/>
              </a:ext>
            </a:extLst>
          </p:cNvPr>
          <p:cNvSpPr txBox="1"/>
          <p:nvPr/>
        </p:nvSpPr>
        <p:spPr>
          <a:xfrm>
            <a:off x="285906" y="299512"/>
            <a:ext cx="3952402" cy="707886"/>
          </a:xfrm>
          <a:prstGeom prst="rect">
            <a:avLst/>
          </a:prstGeom>
          <a:noFill/>
        </p:spPr>
        <p:txBody>
          <a:bodyPr wrap="square">
            <a:spAutoFit/>
          </a:bodyPr>
          <a:lstStyle/>
          <a:p>
            <a:r>
              <a:rPr lang="en-US" sz="4000" b="1" dirty="0">
                <a:latin typeface="Times New Roman" panose="02020603050405020304" pitchFamily="18" charset="0"/>
                <a:cs typeface="Times New Roman" panose="02020603050405020304" pitchFamily="18" charset="0"/>
              </a:rPr>
              <a:t>Staircase Design </a:t>
            </a:r>
          </a:p>
        </p:txBody>
      </p:sp>
      <p:sp>
        <p:nvSpPr>
          <p:cNvPr id="5" name="TextBox 4">
            <a:extLst>
              <a:ext uri="{FF2B5EF4-FFF2-40B4-BE49-F238E27FC236}">
                <a16:creationId xmlns:a16="http://schemas.microsoft.com/office/drawing/2014/main" id="{575FFB83-79A0-038A-E2B7-A97C28BFE49D}"/>
              </a:ext>
            </a:extLst>
          </p:cNvPr>
          <p:cNvSpPr txBox="1"/>
          <p:nvPr/>
        </p:nvSpPr>
        <p:spPr>
          <a:xfrm>
            <a:off x="382244" y="1165586"/>
            <a:ext cx="3681756" cy="3366563"/>
          </a:xfrm>
          <a:prstGeom prst="rect">
            <a:avLst/>
          </a:prstGeom>
          <a:noFill/>
        </p:spPr>
        <p:txBody>
          <a:bodyPr wrap="square">
            <a:spAutoFit/>
          </a:bodyPr>
          <a:lstStyle/>
          <a:p>
            <a:pPr marL="285750" marR="0" indent="-285750">
              <a:lnSpc>
                <a:spcPct val="150000"/>
              </a:lnSpc>
              <a:spcBef>
                <a:spcPts val="0"/>
              </a:spcBef>
              <a:spcAft>
                <a:spcPts val="800"/>
              </a:spcAft>
              <a:buFont typeface="Wingdings" panose="05000000000000000000" pitchFamily="2" charset="2"/>
              <a:buChar char="q"/>
            </a:pPr>
            <a:r>
              <a:rPr lang="en-US" sz="1800" b="1" dirty="0">
                <a:effectLst/>
                <a:latin typeface="Times New Roman" panose="02020603050405020304" pitchFamily="18" charset="0"/>
                <a:ea typeface="Calibri" panose="020F0502020204030204" pitchFamily="34" charset="0"/>
                <a:cs typeface="Arial" panose="020B0604020202020204" pitchFamily="34" charset="0"/>
              </a:rPr>
              <a:t>Staircase design </a:t>
            </a:r>
            <a:r>
              <a:rPr lang="en-US" sz="1800" dirty="0">
                <a:effectLst/>
                <a:latin typeface="Times New Roman" panose="02020603050405020304" pitchFamily="18" charset="0"/>
                <a:ea typeface="Calibri" panose="020F0502020204030204" pitchFamily="34" charset="0"/>
                <a:cs typeface="Arial" panose="020B0604020202020204" pitchFamily="34" charset="0"/>
              </a:rPr>
              <a:t>is the process of planning and designing stairs with suitable dimensions, materials, and reinforcement to provide safe and comfortable movement between different floors of a building. It ensures adequate strength, stability, and durability during use.</a:t>
            </a:r>
          </a:p>
        </p:txBody>
      </p:sp>
      <p:sp>
        <p:nvSpPr>
          <p:cNvPr id="2" name="Rectangle 1">
            <a:extLst>
              <a:ext uri="{FF2B5EF4-FFF2-40B4-BE49-F238E27FC236}">
                <a16:creationId xmlns:a16="http://schemas.microsoft.com/office/drawing/2014/main" id="{93FBE123-2096-E5CE-C9A1-CD4F70239E70}"/>
              </a:ext>
            </a:extLst>
          </p:cNvPr>
          <p:cNvSpPr/>
          <p:nvPr/>
        </p:nvSpPr>
        <p:spPr>
          <a:xfrm>
            <a:off x="4412615" y="0"/>
            <a:ext cx="7779385"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Tree>
    <p:extLst>
      <p:ext uri="{BB962C8B-B14F-4D97-AF65-F5344CB8AC3E}">
        <p14:creationId xmlns:p14="http://schemas.microsoft.com/office/powerpoint/2010/main" val="20843666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E12929-644F-BB9A-17DB-A584EA670E5C}"/>
              </a:ext>
            </a:extLst>
          </p:cNvPr>
          <p:cNvSpPr txBox="1"/>
          <p:nvPr/>
        </p:nvSpPr>
        <p:spPr>
          <a:xfrm>
            <a:off x="2893020" y="75812"/>
            <a:ext cx="6098582" cy="823752"/>
          </a:xfrm>
          <a:prstGeom prst="rect">
            <a:avLst/>
          </a:prstGeom>
          <a:noFill/>
        </p:spPr>
        <p:txBody>
          <a:bodyPr wrap="square">
            <a:spAutoFit/>
          </a:bodyPr>
          <a:lstStyle/>
          <a:p>
            <a:pPr marL="0" marR="0" algn="ctr">
              <a:lnSpc>
                <a:spcPct val="150000"/>
              </a:lnSpc>
              <a:spcBef>
                <a:spcPts val="1800"/>
              </a:spcBef>
              <a:spcAft>
                <a:spcPts val="400"/>
              </a:spcAft>
              <a:buNone/>
            </a:pPr>
            <a:r>
              <a:rPr lang="en-US" sz="3600" b="1" kern="100" cap="all" dirty="0">
                <a:effectLst/>
                <a:latin typeface="Times New Roman" panose="02020603050405020304" pitchFamily="18" charset="0"/>
                <a:ea typeface="Times New Roman" panose="02020603050405020304" pitchFamily="18" charset="0"/>
                <a:cs typeface="Times New Roman" panose="02020603050405020304" pitchFamily="18" charset="0"/>
              </a:rPr>
              <a:t>Cost Estimation</a:t>
            </a:r>
          </a:p>
        </p:txBody>
      </p:sp>
      <p:sp>
        <p:nvSpPr>
          <p:cNvPr id="5" name="TextBox 4">
            <a:extLst>
              <a:ext uri="{FF2B5EF4-FFF2-40B4-BE49-F238E27FC236}">
                <a16:creationId xmlns:a16="http://schemas.microsoft.com/office/drawing/2014/main" id="{0C6C8103-AC53-C34F-BB1F-8905DAE3E279}"/>
              </a:ext>
            </a:extLst>
          </p:cNvPr>
          <p:cNvSpPr txBox="1"/>
          <p:nvPr/>
        </p:nvSpPr>
        <p:spPr>
          <a:xfrm>
            <a:off x="321974" y="974423"/>
            <a:ext cx="11870026" cy="1200329"/>
          </a:xfrm>
          <a:prstGeom prst="rect">
            <a:avLst/>
          </a:prstGeom>
          <a:noFill/>
        </p:spPr>
        <p:txBody>
          <a:bodyPr wrap="square">
            <a:spAutoFit/>
          </a:bodyPr>
          <a:lstStyle/>
          <a:p>
            <a:pPr marL="342900" indent="-342900" algn="just">
              <a:buFont typeface="Wingdings" panose="05000000000000000000" pitchFamily="2" charset="2"/>
              <a:buChar char="q"/>
            </a:pPr>
            <a:r>
              <a:rPr lang="en-US" sz="2400" b="1" dirty="0">
                <a:latin typeface="Times New Roman" panose="02020603050405020304" pitchFamily="18" charset="0"/>
                <a:cs typeface="Times New Roman" panose="02020603050405020304" pitchFamily="18" charset="0"/>
              </a:rPr>
              <a:t>Cost estimation </a:t>
            </a:r>
            <a:r>
              <a:rPr lang="en-US" sz="2400" dirty="0">
                <a:latin typeface="Times New Roman" panose="02020603050405020304" pitchFamily="18" charset="0"/>
                <a:cs typeface="Times New Roman" panose="02020603050405020304" pitchFamily="18" charset="0"/>
              </a:rPr>
              <a:t>is the process of calculating the approximate cost of materials, labor, equipment, and other construction activities required to complete a project. It helps in preparing a proper budget, controlling expenses, and planning the project effectively.</a:t>
            </a:r>
          </a:p>
        </p:txBody>
      </p:sp>
      <p:pic>
        <p:nvPicPr>
          <p:cNvPr id="8" name="Picture 7">
            <a:extLst>
              <a:ext uri="{FF2B5EF4-FFF2-40B4-BE49-F238E27FC236}">
                <a16:creationId xmlns:a16="http://schemas.microsoft.com/office/drawing/2014/main" id="{B6FB8075-272E-593D-206C-08A2AC4A4312}"/>
              </a:ext>
            </a:extLst>
          </p:cNvPr>
          <p:cNvPicPr>
            <a:picLocks noChangeAspect="1"/>
          </p:cNvPicPr>
          <p:nvPr/>
        </p:nvPicPr>
        <p:blipFill>
          <a:blip r:embed="rId2"/>
          <a:stretch>
            <a:fillRect/>
          </a:stretch>
        </p:blipFill>
        <p:spPr>
          <a:xfrm>
            <a:off x="0" y="2249611"/>
            <a:ext cx="12192000" cy="4608389"/>
          </a:xfrm>
          <a:prstGeom prst="rect">
            <a:avLst/>
          </a:prstGeom>
        </p:spPr>
      </p:pic>
    </p:spTree>
    <p:extLst>
      <p:ext uri="{BB962C8B-B14F-4D97-AF65-F5344CB8AC3E}">
        <p14:creationId xmlns:p14="http://schemas.microsoft.com/office/powerpoint/2010/main" val="14479356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F7352EA-F746-45D3-F1BB-DE8E291A0885}"/>
              </a:ext>
            </a:extLst>
          </p:cNvPr>
          <p:cNvSpPr txBox="1"/>
          <p:nvPr/>
        </p:nvSpPr>
        <p:spPr>
          <a:xfrm>
            <a:off x="337577" y="1054507"/>
            <a:ext cx="5170384" cy="5336333"/>
          </a:xfrm>
          <a:prstGeom prst="rect">
            <a:avLst/>
          </a:prstGeom>
          <a:noFill/>
        </p:spPr>
        <p:txBody>
          <a:bodyPr wrap="square">
            <a:spAutoFit/>
          </a:bodyPr>
          <a:lstStyle/>
          <a:p>
            <a:pPr marL="285750" marR="0" indent="-285750">
              <a:lnSpc>
                <a:spcPct val="150000"/>
              </a:lnSpc>
              <a:spcBef>
                <a:spcPts val="0"/>
              </a:spcBef>
              <a:spcAft>
                <a:spcPts val="80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Arial" panose="020B0604020202020204" pitchFamily="34" charset="0"/>
              </a:rPr>
              <a:t>The proposed Carwo Village Development provides a well-planned residential and community environment in Carwo Taleex. </a:t>
            </a:r>
          </a:p>
          <a:p>
            <a:pPr marL="285750" marR="0" indent="-285750">
              <a:lnSpc>
                <a:spcPct val="150000"/>
              </a:lnSpc>
              <a:spcBef>
                <a:spcPts val="0"/>
              </a:spcBef>
              <a:spcAft>
                <a:spcPts val="80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Arial" panose="020B0604020202020204" pitchFamily="34" charset="0"/>
              </a:rPr>
              <a:t>The project integrates residential buildings, commercial facilities, recreational areas, access roads, and supporting infrastructure.</a:t>
            </a:r>
          </a:p>
          <a:p>
            <a:pPr marL="285750" marR="0" indent="-285750">
              <a:lnSpc>
                <a:spcPct val="150000"/>
              </a:lnSpc>
              <a:spcBef>
                <a:spcPts val="0"/>
              </a:spcBef>
              <a:spcAft>
                <a:spcPts val="80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Arial" panose="020B0604020202020204" pitchFamily="34" charset="0"/>
              </a:rPr>
              <a:t>The design considers site conditions, accessibility, geotechnical characteristics, structural requirements, and preliminary cost estimation. </a:t>
            </a:r>
          </a:p>
          <a:p>
            <a:pPr marL="285750" marR="0" indent="-285750">
              <a:lnSpc>
                <a:spcPct val="150000"/>
              </a:lnSpc>
              <a:spcBef>
                <a:spcPts val="0"/>
              </a:spcBef>
              <a:spcAft>
                <a:spcPts val="800"/>
              </a:spcAft>
              <a:buFont typeface="Wingdings" panose="05000000000000000000" pitchFamily="2" charset="2"/>
              <a:buChar char="q"/>
            </a:pPr>
            <a:r>
              <a:rPr lang="en-US" sz="1800" dirty="0">
                <a:effectLst/>
                <a:latin typeface="Times New Roman" panose="02020603050405020304" pitchFamily="18" charset="0"/>
                <a:ea typeface="Calibri" panose="020F0502020204030204" pitchFamily="34" charset="0"/>
                <a:cs typeface="Arial" panose="020B0604020202020204" pitchFamily="34" charset="0"/>
              </a:rPr>
              <a:t>Overall, the project aims to create a safe, functional, durable, and sustainable residential community.</a:t>
            </a:r>
          </a:p>
        </p:txBody>
      </p:sp>
      <p:sp>
        <p:nvSpPr>
          <p:cNvPr id="5" name="TextBox 4">
            <a:extLst>
              <a:ext uri="{FF2B5EF4-FFF2-40B4-BE49-F238E27FC236}">
                <a16:creationId xmlns:a16="http://schemas.microsoft.com/office/drawing/2014/main" id="{E32627D5-2805-A193-A781-DE7B6E037821}"/>
              </a:ext>
            </a:extLst>
          </p:cNvPr>
          <p:cNvSpPr txBox="1"/>
          <p:nvPr/>
        </p:nvSpPr>
        <p:spPr>
          <a:xfrm>
            <a:off x="2458670" y="14632"/>
            <a:ext cx="6098582" cy="905056"/>
          </a:xfrm>
          <a:prstGeom prst="rect">
            <a:avLst/>
          </a:prstGeom>
          <a:noFill/>
        </p:spPr>
        <p:txBody>
          <a:bodyPr wrap="square">
            <a:spAutoFit/>
          </a:bodyPr>
          <a:lstStyle/>
          <a:p>
            <a:pPr marL="0" marR="0" algn="ctr">
              <a:lnSpc>
                <a:spcPct val="150000"/>
              </a:lnSpc>
              <a:spcBef>
                <a:spcPts val="1800"/>
              </a:spcBef>
              <a:spcAft>
                <a:spcPts val="400"/>
              </a:spcAft>
              <a:buNone/>
            </a:pPr>
            <a:r>
              <a:rPr lang="en-US" sz="4000" b="1" kern="100" cap="all" dirty="0">
                <a:effectLst/>
                <a:latin typeface="Times New Roman" panose="02020603050405020304" pitchFamily="18" charset="0"/>
                <a:ea typeface="Times New Roman" panose="02020603050405020304" pitchFamily="18" charset="0"/>
                <a:cs typeface="Times New Roman" panose="02020603050405020304" pitchFamily="18" charset="0"/>
              </a:rPr>
              <a:t>Conclusion</a:t>
            </a:r>
          </a:p>
        </p:txBody>
      </p:sp>
      <p:pic>
        <p:nvPicPr>
          <p:cNvPr id="6147" name="Picture 3" descr="Lessons for young engineers At the heart of every successful construction project is effective site supervision. This image captures the true role of a civil engineer on duty—ensuring precision, safety, and quality">
            <a:extLst>
              <a:ext uri="{FF2B5EF4-FFF2-40B4-BE49-F238E27FC236}">
                <a16:creationId xmlns:a16="http://schemas.microsoft.com/office/drawing/2014/main" id="{9B493716-D884-8298-8704-FD0A45D1ED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7383" y="1054506"/>
            <a:ext cx="5567040" cy="5336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5932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Elegant &quot;THE END&quot; text floating above dramatic cloudy sky, a perfect  closing visual for cinematic videos, emotional stories, or classic film  endings.">
            <a:extLst>
              <a:ext uri="{FF2B5EF4-FFF2-40B4-BE49-F238E27FC236}">
                <a16:creationId xmlns:a16="http://schemas.microsoft.com/office/drawing/2014/main" id="{B2853050-EDD2-F20C-44AE-7426E1AFED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989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198</TotalTime>
  <Words>911</Words>
  <Application>Microsoft Office PowerPoint</Application>
  <PresentationFormat>Widescreen</PresentationFormat>
  <Paragraphs>104</Paragraphs>
  <Slides>23</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dc:creator>
  <cp:lastModifiedBy>Mohamed</cp:lastModifiedBy>
  <cp:revision>2</cp:revision>
  <dcterms:created xsi:type="dcterms:W3CDTF">2026-08-18T09:25:23Z</dcterms:created>
  <dcterms:modified xsi:type="dcterms:W3CDTF">2026-08-19T06:58:46Z</dcterms:modified>
</cp:coreProperties>
</file>