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176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somali, somaliland map add slide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57213" y="464344"/>
            <a:ext cx="3489052" cy="164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CIVIL ENGINEERING • GIS • ARCGIS 10.8</a:t>
            </a:r>
            <a:endParaRPr lang="en-US" sz="850" dirty="0"/>
          </a:p>
        </p:txBody>
      </p:sp>
      <p:sp>
        <p:nvSpPr>
          <p:cNvPr id="5" name="Text 1"/>
          <p:cNvSpPr/>
          <p:nvPr/>
        </p:nvSpPr>
        <p:spPr>
          <a:xfrm>
            <a:off x="557213" y="750094"/>
            <a:ext cx="5429250" cy="870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3150" kern="0" spc="-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Applications of GIS in Civil Engineering Using ArcGIS 10.8</a:t>
            </a:r>
            <a:endParaRPr lang="en-US" sz="3150" dirty="0"/>
          </a:p>
        </p:txBody>
      </p:sp>
      <p:sp>
        <p:nvSpPr>
          <p:cNvPr id="6" name="Text 2"/>
          <p:cNvSpPr/>
          <p:nvPr/>
        </p:nvSpPr>
        <p:spPr>
          <a:xfrm>
            <a:off x="557213" y="2085975"/>
            <a:ext cx="5429250" cy="4349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10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 GIS-based approach to spatial mapping, terrain analysis, infrastructure planning, and flood-risk assessment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557213" y="2643188"/>
            <a:ext cx="2120298" cy="153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850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Academic Presentation | 2026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7555688" y="2357438"/>
            <a:ext cx="123844" cy="19645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306355" y="4657725"/>
            <a:ext cx="308040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kern="0" spc="2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MAPPING TERRAIN — PLANNING SAFER COMMUNITIES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4350" y="678656"/>
            <a:ext cx="2286000" cy="1464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50" b="1" kern="0" spc="2" dirty="0">
                <a:solidFill>
                  <a:srgbClr val="1E6FB7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01 / OBJECTIVE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514350" y="967978"/>
            <a:ext cx="2286000" cy="10414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6400"/>
              </a:lnSpc>
              <a:buNone/>
            </a:pPr>
            <a:r>
              <a:rPr lang="en-US" sz="2300" b="1" dirty="0">
                <a:solidFill>
                  <a:srgbClr val="12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Study Objectives and GIS Focus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514350" y="2166565"/>
            <a:ext cx="1706966" cy="649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3600"/>
              </a:lnSpc>
              <a:buNone/>
            </a:pPr>
            <a:r>
              <a:rPr lang="en-US" sz="850" dirty="0">
                <a:solidFill>
                  <a:srgbClr val="31546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GIS maps bring together location, boundaries, terrain, and risk in one clear view.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3186113" y="821531"/>
            <a:ext cx="500063" cy="7000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6FB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3686175" y="821531"/>
            <a:ext cx="4943475" cy="700088"/>
          </a:xfrm>
          <a:prstGeom prst="rect">
            <a:avLst/>
          </a:prstGeom>
          <a:noFill/>
          <a:ln/>
        </p:spPr>
        <p:txBody>
          <a:bodyPr wrap="square" lIns="0" tIns="0" rIns="212598" bIns="0" rtlCol="0" anchor="t">
            <a:spAutoFit/>
          </a:bodyPr>
          <a:lstStyle/>
          <a:p>
            <a:pPr marL="0" indent="0" algn="l">
              <a:lnSpc>
                <a:spcPct val="105600"/>
              </a:lnSpc>
              <a:buNone/>
            </a:pPr>
            <a:r>
              <a:rPr lang="en-US" sz="1000" dirty="0">
                <a:solidFill>
                  <a:srgbClr val="12304A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Understand the study areas and their locations within Somalia.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3186113" y="1664494"/>
            <a:ext cx="500063" cy="7000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6FB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3686175" y="1664494"/>
            <a:ext cx="4943475" cy="700088"/>
          </a:xfrm>
          <a:prstGeom prst="rect">
            <a:avLst/>
          </a:prstGeom>
          <a:noFill/>
          <a:ln/>
        </p:spPr>
        <p:txBody>
          <a:bodyPr wrap="square" lIns="0" tIns="0" rIns="212598" bIns="0" rtlCol="0" anchor="t">
            <a:spAutoFit/>
          </a:bodyPr>
          <a:lstStyle/>
          <a:p>
            <a:pPr marL="0" indent="0" algn="l">
              <a:lnSpc>
                <a:spcPct val="105600"/>
              </a:lnSpc>
              <a:buNone/>
            </a:pPr>
            <a:r>
              <a:rPr lang="en-US" sz="1000" dirty="0">
                <a:solidFill>
                  <a:srgbClr val="12304A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Identify boundaries, roads, buildings, and essential facilities.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186113" y="2507456"/>
            <a:ext cx="500063" cy="7000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6FB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686175" y="2507456"/>
            <a:ext cx="4943475" cy="700088"/>
          </a:xfrm>
          <a:prstGeom prst="rect">
            <a:avLst/>
          </a:prstGeom>
          <a:noFill/>
          <a:ln/>
        </p:spPr>
        <p:txBody>
          <a:bodyPr wrap="square" lIns="0" tIns="0" rIns="212598" bIns="0" rtlCol="0" anchor="t">
            <a:spAutoFit/>
          </a:bodyPr>
          <a:lstStyle/>
          <a:p>
            <a:pPr marL="0" indent="0" algn="l">
              <a:lnSpc>
                <a:spcPct val="105600"/>
              </a:lnSpc>
              <a:buNone/>
            </a:pPr>
            <a:r>
              <a:rPr lang="en-US" sz="1000" dirty="0">
                <a:solidFill>
                  <a:srgbClr val="12304A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Turn geographic information into practical insight for flood-risk planning.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414963" y="3664744"/>
            <a:ext cx="3214688" cy="1207294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414963" y="3664744"/>
            <a:ext cx="3214688" cy="7144"/>
          </a:xfrm>
          <a:prstGeom prst="rect">
            <a:avLst/>
          </a:prstGeom>
          <a:solidFill>
            <a:srgbClr val="12304A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380" y="3757613"/>
            <a:ext cx="801272" cy="103595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14963" y="4865061"/>
            <a:ext cx="3214688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1E6FB7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VISUAL DATA · SOMALIA REGIONS</a:t>
            </a:r>
            <a:endParaRPr lang="en-US" sz="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342900"/>
            <a:ext cx="8286750" cy="48220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28625" y="803672"/>
            <a:ext cx="8286750" cy="21431"/>
          </a:xfrm>
          <a:prstGeom prst="rect">
            <a:avLst/>
          </a:prstGeom>
          <a:solidFill>
            <a:srgbClr val="8CC8F5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553641"/>
            <a:ext cx="1710258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02 / REGIONAL CONTEXT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2138883" y="324087"/>
            <a:ext cx="5692718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Somalia’s Regional Geographic Context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989409"/>
            <a:ext cx="5572125" cy="4000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386513" y="1153716"/>
            <a:ext cx="2328863" cy="708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44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map establishes the national context for the study areas.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386513" y="2183253"/>
            <a:ext cx="23288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REGIONS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6386513" y="2340750"/>
            <a:ext cx="1603102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Colors distinguish the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386513" y="2504666"/>
            <a:ext cx="225887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administrative regions shown on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6386513" y="2668581"/>
            <a:ext cx="58294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map.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6386513" y="3071813"/>
            <a:ext cx="23288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CONNECTIVITY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6386513" y="3229310"/>
            <a:ext cx="225887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City markers, rivers, and roads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6386513" y="3393225"/>
            <a:ext cx="189454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help explain relationships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6386513" y="3557141"/>
            <a:ext cx="131160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between locations.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6386513" y="3960372"/>
            <a:ext cx="23288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ORIENTATION</a:t>
            </a:r>
            <a:endParaRPr lang="en-US" sz="650" dirty="0"/>
          </a:p>
        </p:txBody>
      </p:sp>
      <p:sp>
        <p:nvSpPr>
          <p:cNvPr id="18" name="Text 14"/>
          <p:cNvSpPr/>
          <p:nvPr/>
        </p:nvSpPr>
        <p:spPr>
          <a:xfrm>
            <a:off x="6386513" y="4117870"/>
            <a:ext cx="189454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This overview prepares the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6386513" y="4281785"/>
            <a:ext cx="225887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audience for the district-level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6386513" y="4445701"/>
            <a:ext cx="123877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maps that follow.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342900"/>
            <a:ext cx="8286750" cy="42505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28625" y="746522"/>
            <a:ext cx="8286750" cy="21431"/>
          </a:xfrm>
          <a:prstGeom prst="rect">
            <a:avLst/>
          </a:prstGeom>
          <a:solidFill>
            <a:srgbClr val="8CC8F5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553641"/>
            <a:ext cx="1547347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03 / STUDY LOCATION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1886990" y="342900"/>
            <a:ext cx="6828386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Diinsoor Study Area and Regional Setting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860822"/>
            <a:ext cx="5429250" cy="35718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057900" y="925116"/>
            <a:ext cx="2657475" cy="455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44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map moves from national context to district focus.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6057900" y="1530325"/>
            <a:ext cx="385763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6500813" y="1530325"/>
            <a:ext cx="2214563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SOMALIA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500813" y="1733922"/>
            <a:ext cx="2214563" cy="289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national view places the study area within Somalia.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6057900" y="2144688"/>
            <a:ext cx="385763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6500813" y="2144688"/>
            <a:ext cx="2214563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BAY REGION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6500813" y="2348285"/>
            <a:ext cx="2214563" cy="289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regional view shows Diinsoor within Bay Region.</a:t>
            </a:r>
            <a:endParaRPr lang="en-US" sz="800" dirty="0"/>
          </a:p>
        </p:txBody>
      </p:sp>
      <p:sp>
        <p:nvSpPr>
          <p:cNvPr id="15" name="Text 11"/>
          <p:cNvSpPr/>
          <p:nvPr/>
        </p:nvSpPr>
        <p:spPr>
          <a:xfrm>
            <a:off x="6057900" y="2759050"/>
            <a:ext cx="385763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6500813" y="2759050"/>
            <a:ext cx="2214563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DIINSOOR DISTRICT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6500813" y="2962647"/>
            <a:ext cx="2214563" cy="289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district view defines the focused study boundary.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6057900" y="3373413"/>
            <a:ext cx="385763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6500813" y="3373413"/>
            <a:ext cx="2214563" cy="17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GEOGRAPHIC ZOOM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6500813" y="3577010"/>
            <a:ext cx="2214563" cy="289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Three scales make the local context easier to interpret.</a:t>
            </a:r>
            <a:endParaRPr lang="en-US" sz="800" dirty="0"/>
          </a:p>
        </p:txBody>
      </p:sp>
      <p:sp>
        <p:nvSpPr>
          <p:cNvPr id="21" name="Shape 17"/>
          <p:cNvSpPr/>
          <p:nvPr/>
        </p:nvSpPr>
        <p:spPr>
          <a:xfrm>
            <a:off x="428625" y="4754166"/>
            <a:ext cx="8286750" cy="189309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428625" y="4754166"/>
            <a:ext cx="82867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19"/>
          <p:cNvSpPr/>
          <p:nvPr/>
        </p:nvSpPr>
        <p:spPr>
          <a:xfrm>
            <a:off x="428625" y="4754166"/>
            <a:ext cx="8286750" cy="189309"/>
          </a:xfrm>
          <a:prstGeom prst="rect">
            <a:avLst/>
          </a:prstGeom>
          <a:noFill/>
          <a:ln/>
        </p:spPr>
        <p:txBody>
          <a:bodyPr wrap="square" lIns="0" tIns="76581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DIINSOOR DISTRICT · BAY REGION · SOMALIA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342900"/>
            <a:ext cx="8286750" cy="48220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28625" y="803672"/>
            <a:ext cx="8286750" cy="21431"/>
          </a:xfrm>
          <a:prstGeom prst="rect">
            <a:avLst/>
          </a:prstGeom>
          <a:solidFill>
            <a:srgbClr val="8CC8F5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553641"/>
            <a:ext cx="1791686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04 / TERRAIN STRUCTURE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2220311" y="342900"/>
            <a:ext cx="6495064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Qardho Terrain and Elevation Patterns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975122"/>
            <a:ext cx="5429250" cy="410051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72213" y="1125141"/>
            <a:ext cx="2443163" cy="682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44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Contours turn terrain form into readable geographic information.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6272213" y="2107964"/>
            <a:ext cx="24431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CONTOUR LINES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6272213" y="2272605"/>
            <a:ext cx="233176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contour lines show the shape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272213" y="2436521"/>
            <a:ext cx="182165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and variation of the land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6272213" y="2600437"/>
            <a:ext cx="58294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surface.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6272213" y="3003668"/>
            <a:ext cx="24431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ELEVATION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6272213" y="3168309"/>
            <a:ext cx="240459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Elevation labels help distinguish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6272213" y="3332225"/>
            <a:ext cx="2185988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higher areas from lower areas.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6272213" y="3735456"/>
            <a:ext cx="2443163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WATER FLOW</a:t>
            </a:r>
            <a:endParaRPr lang="en-US" sz="650" dirty="0"/>
          </a:p>
        </p:txBody>
      </p:sp>
      <p:sp>
        <p:nvSpPr>
          <p:cNvPr id="17" name="Text 13"/>
          <p:cNvSpPr/>
          <p:nvPr/>
        </p:nvSpPr>
        <p:spPr>
          <a:xfrm>
            <a:off x="6272213" y="3900097"/>
            <a:ext cx="240459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Understanding slope and low-lying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272213" y="4064012"/>
            <a:ext cx="233176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areas is important for assessing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6272213" y="4227928"/>
            <a:ext cx="1384492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how water may move.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428625" y="4732734"/>
            <a:ext cx="8286750" cy="19645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428625" y="4732734"/>
            <a:ext cx="82867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18"/>
          <p:cNvSpPr/>
          <p:nvPr/>
        </p:nvSpPr>
        <p:spPr>
          <a:xfrm>
            <a:off x="428625" y="4732734"/>
            <a:ext cx="8286750" cy="196453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QARDHO CONTOUR MAP · SUPPLIED MAP DATA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342900"/>
            <a:ext cx="8286750" cy="48220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28625" y="803672"/>
            <a:ext cx="8286750" cy="21431"/>
          </a:xfrm>
          <a:prstGeom prst="rect">
            <a:avLst/>
          </a:prstGeom>
          <a:solidFill>
            <a:srgbClr val="8CC8F5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553641"/>
            <a:ext cx="1547347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05 / SITE STRUCTURE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1975972" y="342900"/>
            <a:ext cx="6739403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TurkSom Site Structure and Land Use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428625" y="1096566"/>
            <a:ext cx="2571750" cy="48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44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map separates the main functional layers of the site.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28625" y="1821210"/>
            <a:ext cx="2571750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SITE BOUNDARY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428625" y="1978707"/>
            <a:ext cx="247748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black line defines the overall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28625" y="2142623"/>
            <a:ext cx="131160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extent of TurkSom.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28625" y="2488704"/>
            <a:ext cx="2571750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ROADS</a:t>
            </a:r>
            <a:endParaRPr lang="en-US" sz="650" dirty="0"/>
          </a:p>
        </p:txBody>
      </p:sp>
      <p:sp>
        <p:nvSpPr>
          <p:cNvPr id="12" name="Text 9"/>
          <p:cNvSpPr/>
          <p:nvPr/>
        </p:nvSpPr>
        <p:spPr>
          <a:xfrm>
            <a:off x="428625" y="2646201"/>
            <a:ext cx="247748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terracotta lines show internal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28625" y="2810117"/>
            <a:ext cx="1384492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circulation routes.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28625" y="3156198"/>
            <a:ext cx="2571750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BUILDINGS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428625" y="3313695"/>
            <a:ext cx="189454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yellow shapes identify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428625" y="3477611"/>
            <a:ext cx="233176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buildings distributed across the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428625" y="3641527"/>
            <a:ext cx="36433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site.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428625" y="3987608"/>
            <a:ext cx="2571750" cy="125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STADIUM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428625" y="4145105"/>
            <a:ext cx="2550319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green area at the center is the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28625" y="4309021"/>
            <a:ext cx="174882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visible stadium feature.</a:t>
            </a:r>
            <a:endParaRPr lang="en-US" sz="900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250" y="803672"/>
            <a:ext cx="5286375" cy="4000500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428625" y="4747022"/>
            <a:ext cx="8286750" cy="19645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28625" y="4747022"/>
            <a:ext cx="82867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0"/>
          <p:cNvSpPr/>
          <p:nvPr/>
        </p:nvSpPr>
        <p:spPr>
          <a:xfrm>
            <a:off x="428625" y="4825603"/>
            <a:ext cx="1054429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TURKSOM STUDY SITE</a:t>
            </a:r>
            <a:endParaRPr lang="en-US" sz="600" dirty="0"/>
          </a:p>
        </p:txBody>
      </p:sp>
      <p:sp>
        <p:nvSpPr>
          <p:cNvPr id="25" name="Text 21"/>
          <p:cNvSpPr/>
          <p:nvPr/>
        </p:nvSpPr>
        <p:spPr>
          <a:xfrm>
            <a:off x="7895239" y="4825603"/>
            <a:ext cx="820136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SITE MAP · GIS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342900"/>
            <a:ext cx="8286750" cy="48220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28625" y="803672"/>
            <a:ext cx="8286750" cy="21431"/>
          </a:xfrm>
          <a:prstGeom prst="rect">
            <a:avLst/>
          </a:prstGeom>
          <a:solidFill>
            <a:srgbClr val="8CC8F5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553641"/>
            <a:ext cx="1221637" cy="1357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06 / FLOOD RISK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1778924" y="342900"/>
            <a:ext cx="6936451" cy="3231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Beledweyne Flood-Risk Exposure</a:t>
            </a:r>
            <a:endParaRPr lang="en-US" sz="2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975122"/>
            <a:ext cx="5643563" cy="40005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415088" y="1067991"/>
            <a:ext cx="2300288" cy="682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944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Shabelle River is the key line for reading the city's flood exposure.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6415088" y="1900796"/>
            <a:ext cx="230028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RIVER CORRIDOR</a:t>
            </a:r>
            <a:endParaRPr lang="en-US" sz="650" dirty="0"/>
          </a:p>
        </p:txBody>
      </p:sp>
      <p:sp>
        <p:nvSpPr>
          <p:cNvPr id="10" name="Text 6"/>
          <p:cNvSpPr/>
          <p:nvPr/>
        </p:nvSpPr>
        <p:spPr>
          <a:xfrm>
            <a:off x="6415088" y="2072246"/>
            <a:ext cx="2300288" cy="325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72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map shows the river channel and the surrounding areas.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415088" y="2519065"/>
            <a:ext cx="230028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RISK LEVELS</a:t>
            </a:r>
            <a:endParaRPr lang="en-US" sz="650" dirty="0"/>
          </a:p>
        </p:txBody>
      </p:sp>
      <p:sp>
        <p:nvSpPr>
          <p:cNvPr id="12" name="Text 8"/>
          <p:cNvSpPr/>
          <p:nvPr/>
        </p:nvSpPr>
        <p:spPr>
          <a:xfrm>
            <a:off x="6415088" y="2690515"/>
            <a:ext cx="2300288" cy="325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72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Zones are classified as Very High, High, and Moderate.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6415088" y="3137334"/>
            <a:ext cx="230028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KEY LANDMARKS</a:t>
            </a:r>
            <a:endParaRPr lang="en-US" sz="650" dirty="0"/>
          </a:p>
        </p:txBody>
      </p:sp>
      <p:sp>
        <p:nvSpPr>
          <p:cNvPr id="14" name="Text 10"/>
          <p:cNvSpPr/>
          <p:nvPr/>
        </p:nvSpPr>
        <p:spPr>
          <a:xfrm>
            <a:off x="6415088" y="3308784"/>
            <a:ext cx="2300288" cy="6507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72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Main Market District, Residential Area, and Shabelle River Bridge require careful planning.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6415088" y="4152416"/>
            <a:ext cx="2300288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b="1" kern="0" spc="2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FLOOD-RISK GRADIENT</a:t>
            </a:r>
            <a:endParaRPr lang="en-US" sz="650" dirty="0"/>
          </a:p>
        </p:txBody>
      </p:sp>
      <p:sp>
        <p:nvSpPr>
          <p:cNvPr id="16" name="Text 12"/>
          <p:cNvSpPr/>
          <p:nvPr/>
        </p:nvSpPr>
        <p:spPr>
          <a:xfrm>
            <a:off x="6415088" y="4538179"/>
            <a:ext cx="424383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VERY HIGH</a:t>
            </a:r>
            <a:endParaRPr lang="en-US" sz="550" dirty="0"/>
          </a:p>
        </p:txBody>
      </p:sp>
      <p:sp>
        <p:nvSpPr>
          <p:cNvPr id="17" name="Text 13"/>
          <p:cNvSpPr/>
          <p:nvPr/>
        </p:nvSpPr>
        <p:spPr>
          <a:xfrm>
            <a:off x="7494463" y="4538179"/>
            <a:ext cx="188640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HIGH</a:t>
            </a:r>
            <a:endParaRPr lang="en-US" sz="550" dirty="0"/>
          </a:p>
        </p:txBody>
      </p:sp>
      <p:sp>
        <p:nvSpPr>
          <p:cNvPr id="18" name="Text 14"/>
          <p:cNvSpPr/>
          <p:nvPr/>
        </p:nvSpPr>
        <p:spPr>
          <a:xfrm>
            <a:off x="8338096" y="4538179"/>
            <a:ext cx="377223" cy="107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MODERATE</a:t>
            </a:r>
            <a:endParaRPr lang="en-US" sz="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5775" y="579313"/>
            <a:ext cx="2143125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07 / GIS MESSAGE</a:t>
            </a:r>
            <a:endParaRPr lang="en-US" sz="700" dirty="0"/>
          </a:p>
        </p:txBody>
      </p:sp>
      <p:sp>
        <p:nvSpPr>
          <p:cNvPr id="5" name="Text 1"/>
          <p:cNvSpPr/>
          <p:nvPr/>
        </p:nvSpPr>
        <p:spPr>
          <a:xfrm>
            <a:off x="2200275" y="433982"/>
            <a:ext cx="5729288" cy="3149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Maps Turn Data into Planning Insight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485775" y="907926"/>
            <a:ext cx="5572125" cy="297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When different layers are combined, the map becomes a tool for understanding risk and priority.</a:t>
            </a:r>
            <a:endParaRPr lang="en-US" sz="850" dirty="0"/>
          </a:p>
        </p:txBody>
      </p:sp>
      <p:sp>
        <p:nvSpPr>
          <p:cNvPr id="7" name="Text 3"/>
          <p:cNvSpPr/>
          <p:nvPr/>
        </p:nvSpPr>
        <p:spPr>
          <a:xfrm>
            <a:off x="485775" y="1497955"/>
            <a:ext cx="2562206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10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485775" y="1898005"/>
            <a:ext cx="1714500" cy="1807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Elevation and slope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85775" y="2164445"/>
            <a:ext cx="1964531" cy="771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Contours and terrain variation help explain where water may flow and where low-lying areas may be vulnerable.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485775" y="3164346"/>
            <a:ext cx="2562206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QARDHO · CONTOUR</a:t>
            </a:r>
            <a:endParaRPr lang="en-US" sz="600" dirty="0"/>
          </a:p>
        </p:txBody>
      </p:sp>
      <p:sp>
        <p:nvSpPr>
          <p:cNvPr id="11" name="Text 7"/>
          <p:cNvSpPr/>
          <p:nvPr/>
        </p:nvSpPr>
        <p:spPr>
          <a:xfrm>
            <a:off x="3290869" y="1497955"/>
            <a:ext cx="2562206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10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3290869" y="1898005"/>
            <a:ext cx="1714500" cy="18071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Rivers and water flow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3290869" y="2164445"/>
            <a:ext cx="1964531" cy="617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The river corridor helps identify where flooding may directly affect people and essential services.</a:t>
            </a:r>
            <a:endParaRPr lang="en-US" sz="850" dirty="0"/>
          </a:p>
        </p:txBody>
      </p:sp>
      <p:sp>
        <p:nvSpPr>
          <p:cNvPr id="14" name="Text 10"/>
          <p:cNvSpPr/>
          <p:nvPr/>
        </p:nvSpPr>
        <p:spPr>
          <a:xfrm>
            <a:off x="3290869" y="3010086"/>
            <a:ext cx="2562206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BELEDWEYNE · SHABELLE</a:t>
            </a:r>
            <a:endParaRPr lang="en-US" sz="600" dirty="0"/>
          </a:p>
        </p:txBody>
      </p:sp>
      <p:sp>
        <p:nvSpPr>
          <p:cNvPr id="15" name="Text 11"/>
          <p:cNvSpPr/>
          <p:nvPr/>
        </p:nvSpPr>
        <p:spPr>
          <a:xfrm>
            <a:off x="6095963" y="1497955"/>
            <a:ext cx="2562206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210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6095963" y="1898005"/>
            <a:ext cx="1714500" cy="3614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Land use and infrastructure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6095963" y="2345159"/>
            <a:ext cx="1964531" cy="771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Settlements, roads, buildings, and key facilities show what requires protection and planning.</a:t>
            </a:r>
            <a:endParaRPr lang="en-US" sz="850" dirty="0"/>
          </a:p>
        </p:txBody>
      </p:sp>
      <p:sp>
        <p:nvSpPr>
          <p:cNvPr id="18" name="Text 14"/>
          <p:cNvSpPr/>
          <p:nvPr/>
        </p:nvSpPr>
        <p:spPr>
          <a:xfrm>
            <a:off x="6095963" y="3345061"/>
            <a:ext cx="2562206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TURKSOM · DIINSOOR</a:t>
            </a:r>
            <a:endParaRPr lang="en-US" sz="600" dirty="0"/>
          </a:p>
        </p:txBody>
      </p:sp>
      <p:sp>
        <p:nvSpPr>
          <p:cNvPr id="19" name="Text 15"/>
          <p:cNvSpPr/>
          <p:nvPr/>
        </p:nvSpPr>
        <p:spPr>
          <a:xfrm>
            <a:off x="485775" y="3662958"/>
            <a:ext cx="1250156" cy="800100"/>
          </a:xfrm>
          <a:prstGeom prst="rect">
            <a:avLst/>
          </a:prstGeom>
          <a:noFill/>
          <a:ln/>
        </p:spPr>
        <p:txBody>
          <a:bodyPr wrap="square" lIns="0" tIns="238125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VISUAL EVIDENCE ACROSS THE STUDY AREAS</a:t>
            </a:r>
            <a:endParaRPr lang="en-US" sz="65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944" y="3662958"/>
            <a:ext cx="1571625" cy="685800"/>
          </a:xfrm>
          <a:prstGeom prst="rect">
            <a:avLst/>
          </a:prstGeom>
        </p:spPr>
      </p:pic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112" y="3662958"/>
            <a:ext cx="1428527" cy="883872"/>
          </a:xfrm>
          <a:prstGeom prst="rect">
            <a:avLst/>
          </a:prstGeom>
        </p:spPr>
      </p:pic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6710" y="3662958"/>
            <a:ext cx="746243" cy="957151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485775" y="4843463"/>
            <a:ext cx="8172450" cy="171450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485775" y="4843463"/>
            <a:ext cx="81724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18"/>
          <p:cNvSpPr/>
          <p:nvPr/>
        </p:nvSpPr>
        <p:spPr>
          <a:xfrm>
            <a:off x="485775" y="4843463"/>
            <a:ext cx="8172450" cy="171450"/>
          </a:xfrm>
          <a:prstGeom prst="rect">
            <a:avLst/>
          </a:prstGeom>
          <a:noFill/>
          <a:ln/>
        </p:spPr>
        <p:txBody>
          <a:bodyPr wrap="square" lIns="0" tIns="68072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ELEVATION · WATER · LAND USE / ONE PLANNING VIEW</a:t>
            </a:r>
            <a:endParaRPr lang="en-US" sz="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5775" y="750763"/>
            <a:ext cx="2143125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08 / NEXT STEPS</a:t>
            </a:r>
            <a:endParaRPr lang="en-US" sz="700" dirty="0"/>
          </a:p>
        </p:txBody>
      </p:sp>
      <p:sp>
        <p:nvSpPr>
          <p:cNvPr id="4" name="Text 1"/>
          <p:cNvSpPr/>
          <p:nvPr/>
        </p:nvSpPr>
        <p:spPr>
          <a:xfrm>
            <a:off x="2928938" y="571500"/>
            <a:ext cx="5729288" cy="3149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Mapping to Action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485775" y="1086520"/>
            <a:ext cx="5429250" cy="1485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Maps create value when their information is converted into an actionable plan.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700088" y="1613706"/>
            <a:ext cx="4214813" cy="14288"/>
          </a:xfrm>
          <a:prstGeom prst="rect">
            <a:avLst/>
          </a:prstGeom>
          <a:solidFill>
            <a:srgbClr val="B6D8F0"/>
          </a:solidFill>
          <a:ln/>
        </p:spPr>
      </p:sp>
      <p:sp>
        <p:nvSpPr>
          <p:cNvPr id="7" name="Shape 4"/>
          <p:cNvSpPr/>
          <p:nvPr/>
        </p:nvSpPr>
        <p:spPr>
          <a:xfrm>
            <a:off x="485775" y="1435112"/>
            <a:ext cx="1462069" cy="2354535"/>
          </a:xfrm>
          <a:prstGeom prst="rect">
            <a:avLst/>
          </a:prstGeom>
          <a:solidFill>
            <a:srgbClr val="0D5B96"/>
          </a:solidFill>
          <a:ln/>
        </p:spPr>
      </p:sp>
      <p:sp>
        <p:nvSpPr>
          <p:cNvPr id="8" name="Shape 5"/>
          <p:cNvSpPr/>
          <p:nvPr/>
        </p:nvSpPr>
        <p:spPr>
          <a:xfrm>
            <a:off x="485775" y="1435112"/>
            <a:ext cx="1462069" cy="2143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485775" y="1527981"/>
            <a:ext cx="357188" cy="357188"/>
          </a:xfrm>
          <a:prstGeom prst="rect">
            <a:avLst/>
          </a:prstGeom>
          <a:solidFill>
            <a:srgbClr val="0D5B96"/>
          </a:solidFill>
          <a:ln w="18288">
            <a:solidFill>
              <a:srgbClr val="8CC8F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5775" y="1527981"/>
            <a:ext cx="357188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47200"/>
              </a:lnSpc>
              <a:buNone/>
            </a:pPr>
            <a:r>
              <a:rPr lang="en-US" sz="12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85775" y="2006612"/>
            <a:ext cx="1285875" cy="1728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Update the data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85775" y="2265183"/>
            <a:ext cx="1321594" cy="867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Regularly update river, elevation, settlement, boundary, and infrastructure information.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485775" y="3254592"/>
            <a:ext cx="1462069" cy="160734"/>
          </a:xfrm>
          <a:prstGeom prst="rect">
            <a:avLst/>
          </a:prstGeom>
          <a:noFill/>
          <a:ln/>
        </p:spPr>
        <p:txBody>
          <a:bodyPr wrap="square" lIns="0" tIns="68072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DATA · ELEVATION · BOUNDARY</a:t>
            </a:r>
            <a:endParaRPr lang="en-US" sz="500" dirty="0"/>
          </a:p>
        </p:txBody>
      </p:sp>
      <p:sp>
        <p:nvSpPr>
          <p:cNvPr id="14" name="Shape 11"/>
          <p:cNvSpPr/>
          <p:nvPr/>
        </p:nvSpPr>
        <p:spPr>
          <a:xfrm>
            <a:off x="2076431" y="1435112"/>
            <a:ext cx="1462069" cy="2354535"/>
          </a:xfrm>
          <a:prstGeom prst="rect">
            <a:avLst/>
          </a:prstGeom>
          <a:solidFill>
            <a:srgbClr val="0D5B96"/>
          </a:solidFill>
          <a:ln/>
        </p:spPr>
      </p:sp>
      <p:sp>
        <p:nvSpPr>
          <p:cNvPr id="15" name="Shape 12"/>
          <p:cNvSpPr/>
          <p:nvPr/>
        </p:nvSpPr>
        <p:spPr>
          <a:xfrm>
            <a:off x="2076431" y="1435112"/>
            <a:ext cx="1462069" cy="2143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2076431" y="1527981"/>
            <a:ext cx="357188" cy="357188"/>
          </a:xfrm>
          <a:prstGeom prst="rect">
            <a:avLst/>
          </a:prstGeom>
          <a:solidFill>
            <a:srgbClr val="0D5B96"/>
          </a:solidFill>
          <a:ln w="18288">
            <a:solidFill>
              <a:srgbClr val="8CC8F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076431" y="1527981"/>
            <a:ext cx="357188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47200"/>
              </a:lnSpc>
              <a:buNone/>
            </a:pPr>
            <a:r>
              <a:rPr lang="en-US" sz="12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2076431" y="2006612"/>
            <a:ext cx="1285875" cy="1728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evacuation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2076431" y="2265183"/>
            <a:ext cx="1321594" cy="867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Define evacuation routes, safe locations, and warning signs based on mapped risk zones.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2076431" y="3254592"/>
            <a:ext cx="1462069" cy="160734"/>
          </a:xfrm>
          <a:prstGeom prst="rect">
            <a:avLst/>
          </a:prstGeom>
          <a:noFill/>
          <a:ln/>
        </p:spPr>
        <p:txBody>
          <a:bodyPr wrap="square" lIns="0" tIns="68072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WARNING · ROUTES · SAFETY</a:t>
            </a:r>
            <a:endParaRPr lang="en-US" sz="500" dirty="0"/>
          </a:p>
        </p:txBody>
      </p:sp>
      <p:sp>
        <p:nvSpPr>
          <p:cNvPr id="21" name="Shape 18"/>
          <p:cNvSpPr/>
          <p:nvPr/>
        </p:nvSpPr>
        <p:spPr>
          <a:xfrm>
            <a:off x="3667088" y="1435112"/>
            <a:ext cx="1462125" cy="2354535"/>
          </a:xfrm>
          <a:prstGeom prst="rect">
            <a:avLst/>
          </a:prstGeom>
          <a:solidFill>
            <a:srgbClr val="0D5B96"/>
          </a:solidFill>
          <a:ln/>
        </p:spPr>
      </p:sp>
      <p:sp>
        <p:nvSpPr>
          <p:cNvPr id="22" name="Shape 19"/>
          <p:cNvSpPr/>
          <p:nvPr/>
        </p:nvSpPr>
        <p:spPr>
          <a:xfrm>
            <a:off x="3667088" y="1435112"/>
            <a:ext cx="1462125" cy="2143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0"/>
          <p:cNvSpPr/>
          <p:nvPr/>
        </p:nvSpPr>
        <p:spPr>
          <a:xfrm>
            <a:off x="3667088" y="1527981"/>
            <a:ext cx="357188" cy="357188"/>
          </a:xfrm>
          <a:prstGeom prst="rect">
            <a:avLst/>
          </a:prstGeom>
          <a:solidFill>
            <a:srgbClr val="0D5B96"/>
          </a:solidFill>
          <a:ln w="18288">
            <a:solidFill>
              <a:srgbClr val="8CC8F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667088" y="1527981"/>
            <a:ext cx="357188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47200"/>
              </a:lnSpc>
              <a:buNone/>
            </a:pPr>
            <a:r>
              <a:rPr lang="en-US" sz="12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3667088" y="2006612"/>
            <a:ext cx="1285875" cy="3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Strengthen coordination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3667088" y="2438028"/>
            <a:ext cx="1321594" cy="867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Local authorities, communities, and technical institutions should share GIS information.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3667088" y="3427437"/>
            <a:ext cx="1462125" cy="160734"/>
          </a:xfrm>
          <a:prstGeom prst="rect">
            <a:avLst/>
          </a:prstGeom>
          <a:noFill/>
          <a:ln/>
        </p:spPr>
        <p:txBody>
          <a:bodyPr wrap="square" lIns="0" tIns="68072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GOVERNMENT · COMMUNITY · GIS</a:t>
            </a:r>
            <a:endParaRPr lang="en-US" sz="500" dirty="0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0" y="1520837"/>
            <a:ext cx="3214688" cy="2071688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5429250" y="3678250"/>
            <a:ext cx="3228975" cy="11139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EXAMPLE: FLOOD-RISK MAP · BELEDWEYNE</a:t>
            </a:r>
            <a:endParaRPr lang="en-US" sz="600" dirty="0"/>
          </a:p>
        </p:txBody>
      </p:sp>
      <p:sp>
        <p:nvSpPr>
          <p:cNvPr id="30" name="Text 26"/>
          <p:cNvSpPr/>
          <p:nvPr/>
        </p:nvSpPr>
        <p:spPr>
          <a:xfrm>
            <a:off x="485775" y="3903948"/>
            <a:ext cx="7715250" cy="408533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Expected outcome:</a:t>
            </a:r>
            <a:r>
              <a:rPr lang="en-US" sz="850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 Better preparation before floods, faster response during emergencies, and stronger community resilience.</a:t>
            </a:r>
            <a:endParaRPr lang="en-US" sz="800" dirty="0"/>
          </a:p>
        </p:txBody>
      </p:sp>
      <p:sp>
        <p:nvSpPr>
          <p:cNvPr id="31" name="Shape 27"/>
          <p:cNvSpPr/>
          <p:nvPr/>
        </p:nvSpPr>
        <p:spPr>
          <a:xfrm>
            <a:off x="485775" y="4747022"/>
            <a:ext cx="8172450" cy="19645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485775" y="4747022"/>
            <a:ext cx="81724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29"/>
          <p:cNvSpPr/>
          <p:nvPr/>
        </p:nvSpPr>
        <p:spPr>
          <a:xfrm>
            <a:off x="485775" y="4747022"/>
            <a:ext cx="8172450" cy="196453"/>
          </a:xfrm>
          <a:prstGeom prst="rect">
            <a:avLst/>
          </a:prstGeom>
          <a:noFill/>
          <a:ln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DATA-DRIVEN ACTION / PLANNING BEFORE RISK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5775" y="750763"/>
            <a:ext cx="2143125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09 / CONCLUSION</a:t>
            </a:r>
            <a:endParaRPr lang="en-US" sz="700" dirty="0"/>
          </a:p>
        </p:txBody>
      </p:sp>
      <p:sp>
        <p:nvSpPr>
          <p:cNvPr id="4" name="Text 1"/>
          <p:cNvSpPr/>
          <p:nvPr/>
        </p:nvSpPr>
        <p:spPr>
          <a:xfrm>
            <a:off x="2928938" y="571500"/>
            <a:ext cx="5729288" cy="31499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4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Geographic Story, Better Decisions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485775" y="1265113"/>
            <a:ext cx="4500563" cy="1087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6400"/>
              </a:lnSpc>
              <a:buNone/>
            </a:pPr>
            <a:r>
              <a:rPr lang="en-US" sz="2400" b="1" kern="0" spc="-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Geographic information becomes </a:t>
            </a:r>
            <a:r>
              <a:rPr lang="en-US" sz="2400" b="1" kern="0" spc="-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protection</a:t>
            </a:r>
            <a:r>
              <a:rPr lang="en-US" sz="2400" b="1" kern="0" spc="-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when it is used for sound planning.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85775" y="2510079"/>
            <a:ext cx="4214813" cy="509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00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Together, the maps of Somalia, Somaliland, Diinsoor, Qardho, TurkSom, and Beledweyne provide a connected view of location, terrain, infrastructure, and risk.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85775" y="3348689"/>
            <a:ext cx="1928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28663" y="3405839"/>
            <a:ext cx="182166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MAP</a:t>
            </a:r>
            <a:endParaRPr lang="en-US" sz="600" dirty="0"/>
          </a:p>
        </p:txBody>
      </p:sp>
      <p:sp>
        <p:nvSpPr>
          <p:cNvPr id="9" name="Text 6"/>
          <p:cNvSpPr/>
          <p:nvPr/>
        </p:nvSpPr>
        <p:spPr>
          <a:xfrm>
            <a:off x="485775" y="3648726"/>
            <a:ext cx="1452525" cy="376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Shows where a place is located and how it is structured.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2081175" y="3348689"/>
            <a:ext cx="1928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2324063" y="3405839"/>
            <a:ext cx="242888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DATA</a:t>
            </a:r>
            <a:endParaRPr lang="en-US" sz="600" dirty="0"/>
          </a:p>
        </p:txBody>
      </p:sp>
      <p:sp>
        <p:nvSpPr>
          <p:cNvPr id="12" name="Text 9"/>
          <p:cNvSpPr/>
          <p:nvPr/>
        </p:nvSpPr>
        <p:spPr>
          <a:xfrm>
            <a:off x="2081175" y="3648726"/>
            <a:ext cx="1452581" cy="376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Explains elevation, rivers, roads, and land use.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3676631" y="3348689"/>
            <a:ext cx="19288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CC8F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3919519" y="3405839"/>
            <a:ext cx="485775" cy="1178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b="1" kern="0" spc="1" dirty="0">
                <a:solidFill>
                  <a:srgbClr val="FFFF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PLANNING</a:t>
            </a:r>
            <a:endParaRPr lang="en-US" sz="600" dirty="0"/>
          </a:p>
        </p:txBody>
      </p:sp>
      <p:sp>
        <p:nvSpPr>
          <p:cNvPr id="15" name="Text 12"/>
          <p:cNvSpPr/>
          <p:nvPr/>
        </p:nvSpPr>
        <p:spPr>
          <a:xfrm>
            <a:off x="3676631" y="3648726"/>
            <a:ext cx="1452525" cy="3760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650" dirty="0">
                <a:solidFill>
                  <a:srgbClr val="E4F1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Guides warning, evacuation, and community resilience.</a:t>
            </a:r>
            <a:endParaRPr lang="en-US" sz="6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0" y="1350838"/>
            <a:ext cx="3071813" cy="25717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429250" y="3972595"/>
            <a:ext cx="3228975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REGIONAL MAP · SOMALILAND</a:t>
            </a:r>
            <a:endParaRPr lang="en-US" sz="550" dirty="0"/>
          </a:p>
        </p:txBody>
      </p:sp>
      <p:sp>
        <p:nvSpPr>
          <p:cNvPr id="18" name="Shape 14"/>
          <p:cNvSpPr/>
          <p:nvPr/>
        </p:nvSpPr>
        <p:spPr>
          <a:xfrm>
            <a:off x="485775" y="4747022"/>
            <a:ext cx="8172450" cy="196453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485775" y="4747022"/>
            <a:ext cx="8172450" cy="71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6"/>
          <p:cNvSpPr/>
          <p:nvPr/>
        </p:nvSpPr>
        <p:spPr>
          <a:xfrm>
            <a:off x="485775" y="4825603"/>
            <a:ext cx="3915501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SOMALIA · SOMALILAND · DIINSOOR · QARDHO · TURKSOM · BELEDWEYNE</a:t>
            </a:r>
            <a:endParaRPr lang="en-US" sz="600" dirty="0"/>
          </a:p>
        </p:txBody>
      </p:sp>
      <p:sp>
        <p:nvSpPr>
          <p:cNvPr id="21" name="Text 17"/>
          <p:cNvSpPr/>
          <p:nvPr/>
        </p:nvSpPr>
        <p:spPr>
          <a:xfrm>
            <a:off x="6358607" y="4825603"/>
            <a:ext cx="2299618" cy="117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0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ACCURATE MAPS — RESILIENT COMMUNITIES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57213" y="621506"/>
            <a:ext cx="8029575" cy="135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00" b="1" kern="0" spc="2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10 / CLOSING</a:t>
            </a:r>
            <a:endParaRPr lang="en-US" sz="700" dirty="0"/>
          </a:p>
        </p:txBody>
      </p:sp>
      <p:sp>
        <p:nvSpPr>
          <p:cNvPr id="5" name="Text 1"/>
          <p:cNvSpPr/>
          <p:nvPr/>
        </p:nvSpPr>
        <p:spPr>
          <a:xfrm>
            <a:off x="557213" y="1357312"/>
            <a:ext cx="2496071" cy="5429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950" b="1" kern="0" spc="-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950" dirty="0"/>
          </a:p>
        </p:txBody>
      </p:sp>
      <p:sp>
        <p:nvSpPr>
          <p:cNvPr id="6" name="Text 2"/>
          <p:cNvSpPr/>
          <p:nvPr/>
        </p:nvSpPr>
        <p:spPr>
          <a:xfrm>
            <a:off x="600075" y="2057400"/>
            <a:ext cx="2811791" cy="232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kern="0" spc="2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Questions and Discussion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629" y="1726572"/>
            <a:ext cx="1803797" cy="1262993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834" y="3008507"/>
            <a:ext cx="1157678" cy="149678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1091" y="1798849"/>
            <a:ext cx="1617501" cy="1132508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5657850" y="6587765"/>
            <a:ext cx="2928938" cy="107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50" b="1" kern="0" spc="1" dirty="0">
                <a:solidFill>
                  <a:srgbClr val="8CC8F5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STUDY AREAS · MAPPING AND PLANNING</a:t>
            </a:r>
            <a:endParaRPr lang="en-US" sz="550" dirty="0"/>
          </a:p>
        </p:txBody>
      </p:sp>
      <p:sp>
        <p:nvSpPr>
          <p:cNvPr id="11" name="Text 4"/>
          <p:cNvSpPr/>
          <p:nvPr/>
        </p:nvSpPr>
        <p:spPr>
          <a:xfrm>
            <a:off x="557213" y="4743450"/>
            <a:ext cx="265753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QARDHO · DIINSOOR · TURKSOM · BELEDWEYNE</a:t>
            </a:r>
            <a:endParaRPr lang="en-US" sz="650" dirty="0"/>
          </a:p>
        </p:txBody>
      </p:sp>
      <p:sp>
        <p:nvSpPr>
          <p:cNvPr id="12" name="Text 5"/>
          <p:cNvSpPr/>
          <p:nvPr/>
        </p:nvSpPr>
        <p:spPr>
          <a:xfrm>
            <a:off x="7922363" y="4743450"/>
            <a:ext cx="664425" cy="1285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650" kern="0" spc="1" dirty="0">
                <a:solidFill>
                  <a:srgbClr val="DDEEFF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GIS / 2026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841</Words>
  <Application>Microsoft Office PowerPoint</Application>
  <PresentationFormat>On-screen Show (16:9)</PresentationFormat>
  <Paragraphs>164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Georgia</vt:lpstr>
      <vt:lpstr>monospace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Fect Dean</cp:lastModifiedBy>
  <cp:revision>2</cp:revision>
  <dcterms:created xsi:type="dcterms:W3CDTF">2026-08-15T10:29:05Z</dcterms:created>
  <dcterms:modified xsi:type="dcterms:W3CDTF">2026-08-15T10:35:06Z</dcterms:modified>
</cp:coreProperties>
</file>