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D656D3-5000-46C3-9C18-44E00134632C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7C7225-85EE-4B7A-8314-B58A0459A2E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THANK YOU FOR YOUR ATTENTION</a:t>
          </a:r>
        </a:p>
      </dgm:t>
    </dgm:pt>
    <dgm:pt modelId="{81030DE6-B6AB-449B-B16B-1B917D6C1A28}" type="parTrans" cxnId="{A0A5D39E-4171-410B-B649-0F90B44411E6}">
      <dgm:prSet/>
      <dgm:spPr/>
      <dgm:t>
        <a:bodyPr/>
        <a:lstStyle/>
        <a:p>
          <a:endParaRPr lang="en-US"/>
        </a:p>
      </dgm:t>
    </dgm:pt>
    <dgm:pt modelId="{ECB8F6C1-4AFA-479B-AFE4-EA0418CC277B}" type="sibTrans" cxnId="{A0A5D39E-4171-410B-B649-0F90B44411E6}">
      <dgm:prSet/>
      <dgm:spPr/>
      <dgm:t>
        <a:bodyPr/>
        <a:lstStyle/>
        <a:p>
          <a:endParaRPr lang="en-US"/>
        </a:p>
      </dgm:t>
    </dgm:pt>
    <dgm:pt modelId="{8CA55D57-C465-4570-8399-BE28B4F9A02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QUESTIONS &amp; DISCUSSION</a:t>
          </a:r>
        </a:p>
      </dgm:t>
    </dgm:pt>
    <dgm:pt modelId="{D35EF74E-8567-4AB1-B4F8-2388666B4755}" type="parTrans" cxnId="{39F91361-493C-4D1D-AF41-CDE5628F8120}">
      <dgm:prSet/>
      <dgm:spPr/>
      <dgm:t>
        <a:bodyPr/>
        <a:lstStyle/>
        <a:p>
          <a:endParaRPr lang="en-US"/>
        </a:p>
      </dgm:t>
    </dgm:pt>
    <dgm:pt modelId="{03530F00-06C3-4F9C-B3E2-598E325C07EA}" type="sibTrans" cxnId="{39F91361-493C-4D1D-AF41-CDE5628F8120}">
      <dgm:prSet/>
      <dgm:spPr/>
      <dgm:t>
        <a:bodyPr/>
        <a:lstStyle/>
        <a:p>
          <a:endParaRPr lang="en-US"/>
        </a:p>
      </dgm:t>
    </dgm:pt>
    <dgm:pt modelId="{40C4B0E0-9725-480D-B5C1-8B70D4EEA033}" type="pres">
      <dgm:prSet presAssocID="{0CD656D3-5000-46C3-9C18-44E00134632C}" presName="root" presStyleCnt="0">
        <dgm:presLayoutVars>
          <dgm:dir/>
          <dgm:resizeHandles val="exact"/>
        </dgm:presLayoutVars>
      </dgm:prSet>
      <dgm:spPr/>
    </dgm:pt>
    <dgm:pt modelId="{ECDFD315-B36D-47B5-9D19-251B47A54298}" type="pres">
      <dgm:prSet presAssocID="{917C7225-85EE-4B7A-8314-B58A0459A2EB}" presName="compNode" presStyleCnt="0"/>
      <dgm:spPr/>
    </dgm:pt>
    <dgm:pt modelId="{FBA422FF-1A34-4E1A-944B-18538E445ADE}" type="pres">
      <dgm:prSet presAssocID="{917C7225-85EE-4B7A-8314-B58A0459A2EB}" presName="iconBgRect" presStyleLbl="bgShp" presStyleIdx="0" presStyleCnt="2"/>
      <dgm:spPr/>
    </dgm:pt>
    <dgm:pt modelId="{2D929E9E-8607-40CC-84FD-B72BBCC43EB8}" type="pres">
      <dgm:prSet presAssocID="{917C7225-85EE-4B7A-8314-B58A0459A2EB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8A085EC1-F74E-4198-8616-5F3D88843A3F}" type="pres">
      <dgm:prSet presAssocID="{917C7225-85EE-4B7A-8314-B58A0459A2EB}" presName="spaceRect" presStyleCnt="0"/>
      <dgm:spPr/>
    </dgm:pt>
    <dgm:pt modelId="{901DCC4B-1A85-4D02-8B3F-F2379E1BC031}" type="pres">
      <dgm:prSet presAssocID="{917C7225-85EE-4B7A-8314-B58A0459A2EB}" presName="textRect" presStyleLbl="revTx" presStyleIdx="0" presStyleCnt="2">
        <dgm:presLayoutVars>
          <dgm:chMax val="1"/>
          <dgm:chPref val="1"/>
        </dgm:presLayoutVars>
      </dgm:prSet>
      <dgm:spPr/>
    </dgm:pt>
    <dgm:pt modelId="{D4C805F4-923B-4B54-A817-43704FFFB30D}" type="pres">
      <dgm:prSet presAssocID="{ECB8F6C1-4AFA-479B-AFE4-EA0418CC277B}" presName="sibTrans" presStyleCnt="0"/>
      <dgm:spPr/>
    </dgm:pt>
    <dgm:pt modelId="{62B3FD90-E39E-4C50-98AC-98264A85FCCF}" type="pres">
      <dgm:prSet presAssocID="{8CA55D57-C465-4570-8399-BE28B4F9A024}" presName="compNode" presStyleCnt="0"/>
      <dgm:spPr/>
    </dgm:pt>
    <dgm:pt modelId="{5F05411A-ED65-4186-8E4C-8215615D8730}" type="pres">
      <dgm:prSet presAssocID="{8CA55D57-C465-4570-8399-BE28B4F9A024}" presName="iconBgRect" presStyleLbl="bgShp" presStyleIdx="1" presStyleCnt="2"/>
      <dgm:spPr/>
    </dgm:pt>
    <dgm:pt modelId="{9B11F95F-6D69-419E-8598-185651C50F18}" type="pres">
      <dgm:prSet presAssocID="{8CA55D57-C465-4570-8399-BE28B4F9A024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423929A7-6D92-4CEE-80E2-C6CF0FB79314}" type="pres">
      <dgm:prSet presAssocID="{8CA55D57-C465-4570-8399-BE28B4F9A024}" presName="spaceRect" presStyleCnt="0"/>
      <dgm:spPr/>
    </dgm:pt>
    <dgm:pt modelId="{4B1DA4A8-6468-4A40-9953-4ADAEB4B7821}" type="pres">
      <dgm:prSet presAssocID="{8CA55D57-C465-4570-8399-BE28B4F9A024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39F91361-493C-4D1D-AF41-CDE5628F8120}" srcId="{0CD656D3-5000-46C3-9C18-44E00134632C}" destId="{8CA55D57-C465-4570-8399-BE28B4F9A024}" srcOrd="1" destOrd="0" parTransId="{D35EF74E-8567-4AB1-B4F8-2388666B4755}" sibTransId="{03530F00-06C3-4F9C-B3E2-598E325C07EA}"/>
    <dgm:cxn modelId="{323F0D55-E3C7-47D5-B156-4EE82CE39D45}" type="presOf" srcId="{8CA55D57-C465-4570-8399-BE28B4F9A024}" destId="{4B1DA4A8-6468-4A40-9953-4ADAEB4B7821}" srcOrd="0" destOrd="0" presId="urn:microsoft.com/office/officeart/2018/5/layout/IconCircleLabelList"/>
    <dgm:cxn modelId="{A0A5D39E-4171-410B-B649-0F90B44411E6}" srcId="{0CD656D3-5000-46C3-9C18-44E00134632C}" destId="{917C7225-85EE-4B7A-8314-B58A0459A2EB}" srcOrd="0" destOrd="0" parTransId="{81030DE6-B6AB-449B-B16B-1B917D6C1A28}" sibTransId="{ECB8F6C1-4AFA-479B-AFE4-EA0418CC277B}"/>
    <dgm:cxn modelId="{648047B6-0E08-46DE-BBAA-F3E2EB353EC4}" type="presOf" srcId="{917C7225-85EE-4B7A-8314-B58A0459A2EB}" destId="{901DCC4B-1A85-4D02-8B3F-F2379E1BC031}" srcOrd="0" destOrd="0" presId="urn:microsoft.com/office/officeart/2018/5/layout/IconCircleLabelList"/>
    <dgm:cxn modelId="{96BA04B9-1225-46F2-9E62-702A5E080A8F}" type="presOf" srcId="{0CD656D3-5000-46C3-9C18-44E00134632C}" destId="{40C4B0E0-9725-480D-B5C1-8B70D4EEA033}" srcOrd="0" destOrd="0" presId="urn:microsoft.com/office/officeart/2018/5/layout/IconCircleLabelList"/>
    <dgm:cxn modelId="{12C6AFB4-7DD4-45EE-8B0E-20738DBF4A87}" type="presParOf" srcId="{40C4B0E0-9725-480D-B5C1-8B70D4EEA033}" destId="{ECDFD315-B36D-47B5-9D19-251B47A54298}" srcOrd="0" destOrd="0" presId="urn:microsoft.com/office/officeart/2018/5/layout/IconCircleLabelList"/>
    <dgm:cxn modelId="{F0359DDF-DFEC-4BBE-BC1A-9F0ED022B83D}" type="presParOf" srcId="{ECDFD315-B36D-47B5-9D19-251B47A54298}" destId="{FBA422FF-1A34-4E1A-944B-18538E445ADE}" srcOrd="0" destOrd="0" presId="urn:microsoft.com/office/officeart/2018/5/layout/IconCircleLabelList"/>
    <dgm:cxn modelId="{1944BB9E-9406-4FCC-BDBD-4FCD23C99F08}" type="presParOf" srcId="{ECDFD315-B36D-47B5-9D19-251B47A54298}" destId="{2D929E9E-8607-40CC-84FD-B72BBCC43EB8}" srcOrd="1" destOrd="0" presId="urn:microsoft.com/office/officeart/2018/5/layout/IconCircleLabelList"/>
    <dgm:cxn modelId="{21CF869D-C796-4002-9608-68AB77C8A987}" type="presParOf" srcId="{ECDFD315-B36D-47B5-9D19-251B47A54298}" destId="{8A085EC1-F74E-4198-8616-5F3D88843A3F}" srcOrd="2" destOrd="0" presId="urn:microsoft.com/office/officeart/2018/5/layout/IconCircleLabelList"/>
    <dgm:cxn modelId="{2FB0A59C-8F70-48FA-95DB-EC2959AB89D8}" type="presParOf" srcId="{ECDFD315-B36D-47B5-9D19-251B47A54298}" destId="{901DCC4B-1A85-4D02-8B3F-F2379E1BC031}" srcOrd="3" destOrd="0" presId="urn:microsoft.com/office/officeart/2018/5/layout/IconCircleLabelList"/>
    <dgm:cxn modelId="{94328476-C42D-41DE-9D1C-3D42267485CF}" type="presParOf" srcId="{40C4B0E0-9725-480D-B5C1-8B70D4EEA033}" destId="{D4C805F4-923B-4B54-A817-43704FFFB30D}" srcOrd="1" destOrd="0" presId="urn:microsoft.com/office/officeart/2018/5/layout/IconCircleLabelList"/>
    <dgm:cxn modelId="{0551A3A6-1060-4EC0-94C8-31F3A6BAB729}" type="presParOf" srcId="{40C4B0E0-9725-480D-B5C1-8B70D4EEA033}" destId="{62B3FD90-E39E-4C50-98AC-98264A85FCCF}" srcOrd="2" destOrd="0" presId="urn:microsoft.com/office/officeart/2018/5/layout/IconCircleLabelList"/>
    <dgm:cxn modelId="{9F7C2442-5F58-4E7E-BCDC-5EE52BCDCAE8}" type="presParOf" srcId="{62B3FD90-E39E-4C50-98AC-98264A85FCCF}" destId="{5F05411A-ED65-4186-8E4C-8215615D8730}" srcOrd="0" destOrd="0" presId="urn:microsoft.com/office/officeart/2018/5/layout/IconCircleLabelList"/>
    <dgm:cxn modelId="{8C76104D-CA7F-4D58-A23D-66D28B7E816E}" type="presParOf" srcId="{62B3FD90-E39E-4C50-98AC-98264A85FCCF}" destId="{9B11F95F-6D69-419E-8598-185651C50F18}" srcOrd="1" destOrd="0" presId="urn:microsoft.com/office/officeart/2018/5/layout/IconCircleLabelList"/>
    <dgm:cxn modelId="{92763E74-E172-47B7-B4C4-0E38441FF1A7}" type="presParOf" srcId="{62B3FD90-E39E-4C50-98AC-98264A85FCCF}" destId="{423929A7-6D92-4CEE-80E2-C6CF0FB79314}" srcOrd="2" destOrd="0" presId="urn:microsoft.com/office/officeart/2018/5/layout/IconCircleLabelList"/>
    <dgm:cxn modelId="{7BE24F59-B1BC-4895-BA52-DE273FA3EB8C}" type="presParOf" srcId="{62B3FD90-E39E-4C50-98AC-98264A85FCCF}" destId="{4B1DA4A8-6468-4A40-9953-4ADAEB4B782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422FF-1A34-4E1A-944B-18538E445ADE}">
      <dsp:nvSpPr>
        <dsp:cNvPr id="0" name=""/>
        <dsp:cNvSpPr/>
      </dsp:nvSpPr>
      <dsp:spPr>
        <a:xfrm>
          <a:off x="480664" y="429521"/>
          <a:ext cx="1372500" cy="13725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929E9E-8607-40CC-84FD-B72BBCC43EB8}">
      <dsp:nvSpPr>
        <dsp:cNvPr id="0" name=""/>
        <dsp:cNvSpPr/>
      </dsp:nvSpPr>
      <dsp:spPr>
        <a:xfrm>
          <a:off x="773164" y="722021"/>
          <a:ext cx="787500" cy="7875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1DCC4B-1A85-4D02-8B3F-F2379E1BC031}">
      <dsp:nvSpPr>
        <dsp:cNvPr id="0" name=""/>
        <dsp:cNvSpPr/>
      </dsp:nvSpPr>
      <dsp:spPr>
        <a:xfrm>
          <a:off x="41914" y="2229521"/>
          <a:ext cx="22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THANK YOU FOR YOUR ATTENTION</a:t>
          </a:r>
        </a:p>
      </dsp:txBody>
      <dsp:txXfrm>
        <a:off x="41914" y="2229521"/>
        <a:ext cx="2250000" cy="720000"/>
      </dsp:txXfrm>
    </dsp:sp>
    <dsp:sp modelId="{5F05411A-ED65-4186-8E4C-8215615D8730}">
      <dsp:nvSpPr>
        <dsp:cNvPr id="0" name=""/>
        <dsp:cNvSpPr/>
      </dsp:nvSpPr>
      <dsp:spPr>
        <a:xfrm>
          <a:off x="3124414" y="429521"/>
          <a:ext cx="1372500" cy="13725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11F95F-6D69-419E-8598-185651C50F18}">
      <dsp:nvSpPr>
        <dsp:cNvPr id="0" name=""/>
        <dsp:cNvSpPr/>
      </dsp:nvSpPr>
      <dsp:spPr>
        <a:xfrm>
          <a:off x="3416914" y="722021"/>
          <a:ext cx="787500" cy="7875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DA4A8-6468-4A40-9953-4ADAEB4B7821}">
      <dsp:nvSpPr>
        <dsp:cNvPr id="0" name=""/>
        <dsp:cNvSpPr/>
      </dsp:nvSpPr>
      <dsp:spPr>
        <a:xfrm>
          <a:off x="2685664" y="2229521"/>
          <a:ext cx="22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QUESTIONS &amp; DISCUSSION</a:t>
          </a:r>
        </a:p>
      </dsp:txBody>
      <dsp:txXfrm>
        <a:off x="2685664" y="2229521"/>
        <a:ext cx="225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F5C72-AF37-4690-B763-E553098EF79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7142A-FEBA-4EC9-AA03-70C756C27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80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7142A-FEBA-4EC9-AA03-70C756C271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21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23A12-0818-22D8-A128-484FF0E56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EE2A2-E2DD-E160-1744-A0B903052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2A861-0D4A-174D-F696-3166181C9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1528A-4C90-42C2-9AF0-AE33A543CC6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C5CD2-91A5-093B-6933-9073C8A5D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051CB-1E22-A1B4-F55B-804B3D60C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1F0C-9C23-4EC7-AFC3-1648CEE33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9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7A76-FD38-E181-36B8-C3E950788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6A3E3-D2F0-91DD-D4DB-DF73E95B9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60454-945B-B048-B90B-3F95FDB8E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1528A-4C90-42C2-9AF0-AE33A543CC6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CD21B-AF81-026C-21F1-8E836E00B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C8E1-8022-C106-061E-DD8C31363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1F0C-9C23-4EC7-AFC3-1648CEE33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2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68D01-4CD7-5F6F-5B50-93FB3FADA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8ECBB-27CB-42DA-92FD-C59E87A5F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AC70-AC37-83D5-995B-C839B7F08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1528A-4C90-42C2-9AF0-AE33A543CC6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33D3B-4F43-8847-FD66-0FD8B17A9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6120B-9094-5C44-89DB-7E77FCBC7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1F0C-9C23-4EC7-AFC3-1648CEE33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13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63C56-6F1C-76E1-3110-B1CB43306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07A2A-23C7-08C1-7A90-A71B9D839E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B01B6A-DF0B-1538-C698-81E14E85F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574051-FC80-08DD-A170-14A1B161B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1528A-4C90-42C2-9AF0-AE33A543CC6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B0A4DA-BEA4-0FCB-FBD7-D5AA97F0A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3480AF-B009-09BC-50C1-44C063BD2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1F0C-9C23-4EC7-AFC3-1648CEE33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46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9993B-6232-5635-C244-4079444FD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D8A36-2C33-DDD5-4961-D7BE379D8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94BC2D-E754-706F-008C-5630DAC8D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E5AD78-12B3-EEE9-DA9A-70BF76A4AA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467ED-F30B-0F60-1729-BF7604C4B9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0E62EB-F012-3039-96FE-7434FD73E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1528A-4C90-42C2-9AF0-AE33A543CC6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B159FA-7FD6-86BD-3622-046E00713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75E3F5-FA86-31ED-95C6-07E5A176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1F0C-9C23-4EC7-AFC3-1648CEE33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69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F5F07-C904-BB36-191A-851572F6F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014072-8513-FA6B-3569-A526AD4C7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1528A-4C90-42C2-9AF0-AE33A543CC6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827CB6-481C-E1D3-E13D-FF6241016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45F0BF-6C52-05E0-6238-502289506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1F0C-9C23-4EC7-AFC3-1648CEE33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19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E2B73-C446-D4EA-CEB6-173A3FAED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1528A-4C90-42C2-9AF0-AE33A543CC6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5F8A46-6195-56B2-A989-D73EBA31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0823D-C0EF-8872-EC03-E817B186D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1F0C-9C23-4EC7-AFC3-1648CEE33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1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9901F-CD40-898C-2D63-CA3C02281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CB557-6E61-1F62-E75D-5229D36FF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8CFFF-BAB7-1F07-9E36-6189FCB89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D4C44-F139-DD24-B447-887C6FA8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1528A-4C90-42C2-9AF0-AE33A543CC6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8357CB-5456-AE1F-65B3-3E0EE88D8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1A227-D027-7CC8-6FBA-2FE30A966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1F0C-9C23-4EC7-AFC3-1648CEE33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43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70EC2-5748-0E37-C656-0B4885EA1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6E5CD-B963-D6EA-61B4-A987F65F8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58459-555E-A3B9-03AC-56AF78757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0F013-C3D6-20C9-9FE9-3985E6E6D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1528A-4C90-42C2-9AF0-AE33A543CC6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3B9B5-14B0-EBAB-A5A6-5FE81209E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9FFA76-DF36-2D0A-FEA1-624F92625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1F0C-9C23-4EC7-AFC3-1648CEE33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20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1818B-F862-1DC6-C3C0-DEBF93D5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27FFC-293A-2752-70D9-4982CF42D3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05001-9E50-CE18-B19F-153078299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1528A-4C90-42C2-9AF0-AE33A543CC6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83D79-AC5B-ECC0-2352-1A352A98F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45056-75C7-472C-0D1C-B7C7DBF09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1F0C-9C23-4EC7-AFC3-1648CEE33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8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4B240F-3814-BD15-A057-DA33EFD6B0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1F807A-2717-0E9F-9CD3-8F373DF0A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2D80-328E-C123-6AE5-E68A70621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1528A-4C90-42C2-9AF0-AE33A543CC6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3322F-3D6F-D3E3-BF6C-56256262A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BDC0-A588-CC95-774E-12338894B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1F0C-9C23-4EC7-AFC3-1648CEE33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420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2FA3E5-AD47-9C28-73E9-E804B3DE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7DC43-9366-A74A-22F3-D513C8060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A08A4-6DEC-723E-B6CE-48B32A0C86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91528A-4C90-42C2-9AF0-AE33A543CC6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84B5F-480A-77E3-88D3-71525217B4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0215D-4966-C528-35B3-350B1A735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7A1F0C-9C23-4EC7-AFC3-1648CEE33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78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1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5" name="Rectangle 304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81C5D2-FEC5-3D7F-BAF0-2BC9F73C0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7" r="-2" b="3516"/>
          <a:stretch>
            <a:fillRect/>
          </a:stretch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9849E1-6729-76A5-F0FD-18B520EE0C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4" r="2" b="2"/>
          <a:stretch>
            <a:fillRect/>
          </a:stretch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D655E0-6AE4-6DFC-A4C4-47A811936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3" r="2" b="2359"/>
          <a:stretch>
            <a:fillRect/>
          </a:stretch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07" name="Freeform: Shape 306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09" name="Freeform: Shape 308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C1D369-7E1E-DBDA-A427-29A2769F3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2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DESIGN OF A GRADE-SEPARATED INTERSECTION</a:t>
            </a: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D2C958-A08A-8D43-C932-B0A23566A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1300" b="1" dirty="0"/>
              <a:t>Final Transportation Engineering Project Presentation</a:t>
            </a:r>
          </a:p>
          <a:p>
            <a:pPr algn="l"/>
            <a:r>
              <a:rPr lang="en-US" sz="1300" b="1" dirty="0"/>
              <a:t>Course: </a:t>
            </a:r>
            <a:r>
              <a:rPr lang="en-US" sz="1300" dirty="0"/>
              <a:t>Transportation Engineering</a:t>
            </a:r>
          </a:p>
          <a:p>
            <a:pPr algn="l"/>
            <a:r>
              <a:rPr lang="en-US" sz="1300" b="1" dirty="0"/>
              <a:t>Instructor: </a:t>
            </a:r>
            <a:r>
              <a:rPr lang="en-US" sz="1300" dirty="0"/>
              <a:t>Eng Osman Kulane</a:t>
            </a:r>
          </a:p>
          <a:p>
            <a:pPr algn="l"/>
            <a:r>
              <a:rPr lang="en-US" sz="1300" b="1" dirty="0"/>
              <a:t>Presenter:</a:t>
            </a:r>
            <a:r>
              <a:rPr lang="en-US" sz="1300" dirty="0"/>
              <a:t> Abdullahi Mohamed Sayidali</a:t>
            </a:r>
          </a:p>
          <a:p>
            <a:pPr algn="l"/>
            <a:r>
              <a:rPr lang="en-US" sz="1300" b="1" dirty="0"/>
              <a:t>Prepared by: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300" dirty="0"/>
              <a:t>Abdullahi Mohamed Sayidali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300" dirty="0"/>
              <a:t>Abdisamed Hashi Abdulle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300" dirty="0"/>
              <a:t>Abdishakur Mowlid Ibrahim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300" dirty="0"/>
              <a:t>Abdiwahid Mohamed Farah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300" dirty="0"/>
              <a:t>Aadan Cabdi Saiid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300" dirty="0"/>
              <a:t>Abdiqaadir Abdullahi Mohamud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A7CA8-7E4C-6B99-83A1-C6206CA80B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" r="-1" b="2210"/>
          <a:stretch>
            <a:fillRect/>
          </a:stretch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78947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BB2026-98A5-3B63-212F-D37879494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INTRODUCTION &amp;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F78D8-66B8-91F4-A177-B6F885444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10" y="841247"/>
            <a:ext cx="4484536" cy="53400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</a:rPr>
              <a:t>A grade-separated intersection is a road intersection where different traffic movements are separated vertically using structures such as overpasses and underpasses.</a:t>
            </a: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</a:rPr>
              <a:t>This project focuses on the conceptual design and physical model of a grade-separated intersection.</a:t>
            </a: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</a:rPr>
              <a:t>Background</a:t>
            </a: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</a:rPr>
              <a:t>As urban areas develop, traffic demand increases and existing intersections may experience:- </a:t>
            </a:r>
          </a:p>
          <a:p>
            <a:r>
              <a:rPr lang="en-US" sz="1500">
                <a:solidFill>
                  <a:schemeClr val="tx2"/>
                </a:solidFill>
              </a:rPr>
              <a:t>Traffic congestion</a:t>
            </a:r>
          </a:p>
          <a:p>
            <a:r>
              <a:rPr lang="en-US" sz="1500">
                <a:solidFill>
                  <a:schemeClr val="tx2"/>
                </a:solidFill>
              </a:rPr>
              <a:t>Long queues and delays</a:t>
            </a:r>
          </a:p>
          <a:p>
            <a:r>
              <a:rPr lang="en-US" sz="1500">
                <a:solidFill>
                  <a:schemeClr val="tx2"/>
                </a:solidFill>
              </a:rPr>
              <a:t>Conflicting vehicle movements</a:t>
            </a:r>
          </a:p>
          <a:p>
            <a:r>
              <a:rPr lang="en-US" sz="1500">
                <a:solidFill>
                  <a:schemeClr val="tx2"/>
                </a:solidFill>
              </a:rPr>
              <a:t>Increased accident risk</a:t>
            </a:r>
          </a:p>
          <a:p>
            <a:r>
              <a:rPr lang="en-US" sz="1500">
                <a:solidFill>
                  <a:schemeClr val="tx2"/>
                </a:solidFill>
              </a:rPr>
              <a:t>Fuel wastage</a:t>
            </a:r>
          </a:p>
          <a:p>
            <a:r>
              <a:rPr lang="en-US" sz="1500">
                <a:solidFill>
                  <a:schemeClr val="tx2"/>
                </a:solidFill>
              </a:rPr>
              <a:t>Inefficient use of road capacity</a:t>
            </a: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</a:rPr>
              <a:t>The project therefore considers vertical separation of traffic movements as a possible solution to improve intersection performance.</a:t>
            </a:r>
          </a:p>
          <a:p>
            <a:pPr marL="0" indent="0">
              <a:buNone/>
            </a:pPr>
            <a:endParaRPr lang="en-US" sz="15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83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 descr="Cars in a traffic jam">
            <a:extLst>
              <a:ext uri="{FF2B5EF4-FFF2-40B4-BE49-F238E27FC236}">
                <a16:creationId xmlns:a16="http://schemas.microsoft.com/office/drawing/2014/main" id="{DC520316-AC9F-8A80-BAF8-E93159B4A4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</a:blip>
          <a:srcRect b="13462"/>
          <a:stretch>
            <a:fillRect/>
          </a:stretch>
        </p:blipFill>
        <p:spPr>
          <a:xfrm>
            <a:off x="20" y="-9107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D90FCA-C0FB-7EBC-7145-D7D09315C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PROBLEM STATEMENT</a:t>
            </a:r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79013-35A1-BE5A-47CC-587861A36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Urban intersections can experience several transportation problems:</a:t>
            </a:r>
          </a:p>
          <a:p>
            <a:r>
              <a:rPr lang="en-US" sz="1500" b="1" dirty="0">
                <a:solidFill>
                  <a:srgbClr val="FFFFFF"/>
                </a:solidFill>
              </a:rPr>
              <a:t>Traffic Congestion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High traffic volumes can exceed the capacity of conventional intersections.</a:t>
            </a:r>
          </a:p>
          <a:p>
            <a:r>
              <a:rPr lang="en-US" sz="1500" b="1" dirty="0">
                <a:solidFill>
                  <a:srgbClr val="FFFFFF"/>
                </a:solidFill>
              </a:rPr>
              <a:t>Traffic Conflicts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Vehicles moving in different directions may cross each other's paths.</a:t>
            </a:r>
          </a:p>
          <a:p>
            <a:r>
              <a:rPr lang="en-US" sz="1500" b="1" dirty="0">
                <a:solidFill>
                  <a:srgbClr val="FFFFFF"/>
                </a:solidFill>
              </a:rPr>
              <a:t>Safety Problems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Multiple conflicting movements can create safety challenges.</a:t>
            </a:r>
          </a:p>
          <a:p>
            <a:r>
              <a:rPr lang="en-US" sz="1500" b="1" dirty="0">
                <a:solidFill>
                  <a:srgbClr val="FFFFFF"/>
                </a:solidFill>
              </a:rPr>
              <a:t>Travel Delays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Vehicles may spend considerable time waiting at intersections.</a:t>
            </a:r>
          </a:p>
          <a:p>
            <a:r>
              <a:rPr lang="en-US" sz="1500" b="1" dirty="0">
                <a:solidFill>
                  <a:srgbClr val="FFFFFF"/>
                </a:solidFill>
              </a:rPr>
              <a:t>Fuel Wastage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Frequent stopping and idling can result in unnecessary fuel consumption.</a:t>
            </a:r>
          </a:p>
          <a:p>
            <a:r>
              <a:rPr lang="en-US" sz="1500" b="1" dirty="0">
                <a:solidFill>
                  <a:srgbClr val="FFFFFF"/>
                </a:solidFill>
              </a:rPr>
              <a:t>Poor Traffic Organization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Inadequate intersection arrangements can reduce the efficiency of the road network.</a:t>
            </a:r>
          </a:p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Project Problem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How can traffic movements be separated and organized to improve the efficiency and safety of a congested intersection?</a:t>
            </a:r>
          </a:p>
        </p:txBody>
      </p:sp>
    </p:spTree>
    <p:extLst>
      <p:ext uri="{BB962C8B-B14F-4D97-AF65-F5344CB8AC3E}">
        <p14:creationId xmlns:p14="http://schemas.microsoft.com/office/powerpoint/2010/main" val="1855241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4" y="321732"/>
            <a:ext cx="4568741" cy="6192603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FC643B-62EA-8B02-BD9D-E37A0FEC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257" y="637523"/>
            <a:ext cx="3608896" cy="1690993"/>
          </a:xfrm>
        </p:spPr>
        <p:txBody>
          <a:bodyPr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PROJECT AIM &amp; OBJECTIVES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631A5B-B78E-A3DD-48E1-70AD0F66CA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0" r="-4" b="30080"/>
          <a:stretch>
            <a:fillRect/>
          </a:stretch>
        </p:blipFill>
        <p:spPr>
          <a:xfrm>
            <a:off x="4968250" y="325905"/>
            <a:ext cx="2249424" cy="20026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E0CA2-8577-F2EA-D09F-8D27B80E8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256" y="2474260"/>
            <a:ext cx="3607930" cy="36771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FFFFFF"/>
                </a:solidFill>
              </a:rPr>
              <a:t>General Aim</a:t>
            </a:r>
          </a:p>
          <a:p>
            <a:pPr marL="0" indent="0">
              <a:buNone/>
            </a:pPr>
            <a:r>
              <a:rPr lang="en-US" sz="1400">
                <a:solidFill>
                  <a:srgbClr val="FFFFFF"/>
                </a:solidFill>
              </a:rPr>
              <a:t>To develop a conceptual grade-separated intersection design that improves traffic movement, reduces traffic conflicts, and contributes to safer and more efficient transportation.</a:t>
            </a:r>
          </a:p>
          <a:p>
            <a:pPr marL="0" indent="0">
              <a:buNone/>
            </a:pPr>
            <a:r>
              <a:rPr lang="en-US" sz="1400" b="1">
                <a:solidFill>
                  <a:srgbClr val="FFFFFF"/>
                </a:solidFill>
              </a:rPr>
              <a:t>Specific Objectives</a:t>
            </a:r>
          </a:p>
          <a:p>
            <a:r>
              <a:rPr lang="en-US" sz="1400">
                <a:solidFill>
                  <a:srgbClr val="FFFFFF"/>
                </a:solidFill>
              </a:rPr>
              <a:t>To separate traffic flows at different levels</a:t>
            </a:r>
          </a:p>
          <a:p>
            <a:r>
              <a:rPr lang="en-US" sz="1400">
                <a:solidFill>
                  <a:srgbClr val="FFFFFF"/>
                </a:solidFill>
              </a:rPr>
              <a:t>To reduce direct crossing conflicts</a:t>
            </a:r>
          </a:p>
          <a:p>
            <a:r>
              <a:rPr lang="en-US" sz="1400">
                <a:solidFill>
                  <a:srgbClr val="FFFFFF"/>
                </a:solidFill>
              </a:rPr>
              <a:t>To improve road safety</a:t>
            </a:r>
          </a:p>
          <a:p>
            <a:r>
              <a:rPr lang="en-US" sz="1400">
                <a:solidFill>
                  <a:srgbClr val="FFFFFF"/>
                </a:solidFill>
              </a:rPr>
              <a:t>To improve traffic flow</a:t>
            </a:r>
          </a:p>
          <a:p>
            <a:r>
              <a:rPr lang="en-US" sz="1400">
                <a:solidFill>
                  <a:srgbClr val="FFFFFF"/>
                </a:solidFill>
              </a:rPr>
              <a:t>To reduce travel time</a:t>
            </a:r>
          </a:p>
          <a:p>
            <a:r>
              <a:rPr lang="en-US" sz="1400">
                <a:solidFill>
                  <a:srgbClr val="FFFFFF"/>
                </a:solidFill>
              </a:rPr>
              <a:t>To provide a more organized road layout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649A07-FFC3-2E66-903A-D5477FC14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91" r="-1" b="13038"/>
          <a:stretch>
            <a:fillRect/>
          </a:stretch>
        </p:blipFill>
        <p:spPr>
          <a:xfrm>
            <a:off x="4968251" y="2419956"/>
            <a:ext cx="2249424" cy="20026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F555C6-F2D6-3A0D-EE3B-0E9BBC9FB3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2" r="2" b="2"/>
          <a:stretch>
            <a:fillRect/>
          </a:stretch>
        </p:blipFill>
        <p:spPr>
          <a:xfrm>
            <a:off x="7295203" y="325904"/>
            <a:ext cx="4570677" cy="30655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CC4901-1F85-748B-11B0-DCC542EA16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47" r="-1" b="3684"/>
          <a:stretch>
            <a:fillRect/>
          </a:stretch>
        </p:blipFill>
        <p:spPr>
          <a:xfrm>
            <a:off x="4976656" y="4511800"/>
            <a:ext cx="2249424" cy="20025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750335-1D1D-4DBA-17EE-063B517E5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2" r="3" b="4526"/>
          <a:stretch>
            <a:fillRect/>
          </a:stretch>
        </p:blipFill>
        <p:spPr>
          <a:xfrm>
            <a:off x="7295203" y="3474720"/>
            <a:ext cx="4570677" cy="305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693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67E852-D477-4781-5743-C4F886B54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" t="6005" r="23969" b="-1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0831CC-188F-CA0F-156F-3C22BED45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GRADE SEPARATION CONCEPT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5B754-C205-1128-67DF-9E8E7370F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</a:rPr>
              <a:t>What is Grade Separation?</a:t>
            </a:r>
          </a:p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</a:rPr>
              <a:t>Grade separation means arranging roads at different vertical levels so that selected traffic movements can pass without directly crossing each other at the same level.</a:t>
            </a:r>
          </a:p>
          <a:p>
            <a:r>
              <a:rPr lang="en-US" sz="900">
                <a:solidFill>
                  <a:schemeClr val="bg1"/>
                </a:solidFill>
              </a:rPr>
              <a:t>Overpass</a:t>
            </a:r>
          </a:p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</a:rPr>
              <a:t>A roadway passes above another roadway.</a:t>
            </a:r>
          </a:p>
          <a:p>
            <a:r>
              <a:rPr lang="en-US" sz="900">
                <a:solidFill>
                  <a:schemeClr val="bg1"/>
                </a:solidFill>
              </a:rPr>
              <a:t>Underpass</a:t>
            </a:r>
          </a:p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</a:rPr>
              <a:t>A roadway passes below another roadway.</a:t>
            </a:r>
          </a:p>
          <a:p>
            <a:pPr marL="0" indent="0">
              <a:buNone/>
            </a:pPr>
            <a:r>
              <a:rPr lang="en-US" sz="900" b="1">
                <a:solidFill>
                  <a:schemeClr val="bg1"/>
                </a:solidFill>
              </a:rPr>
              <a:t>Key Concept</a:t>
            </a:r>
          </a:p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</a:rPr>
              <a:t>Vertical separation allows selected traffic movements to continue with fewer direct crossing conflicts.</a:t>
            </a:r>
          </a:p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</a:rPr>
              <a:t>Suggested visual:</a:t>
            </a:r>
          </a:p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</a:rPr>
              <a:t>Use one clear engineering diagram showing an overpass and underpass with traffic arrows.</a:t>
            </a:r>
          </a:p>
        </p:txBody>
      </p:sp>
    </p:spTree>
    <p:extLst>
      <p:ext uri="{BB962C8B-B14F-4D97-AF65-F5344CB8AC3E}">
        <p14:creationId xmlns:p14="http://schemas.microsoft.com/office/powerpoint/2010/main" val="2266849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400C65-E471-4B42-9B8F-22F074FBB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en-US" sz="3500">
                <a:solidFill>
                  <a:schemeClr val="bg1"/>
                </a:solidFill>
              </a:rPr>
              <a:t>PROPOSED INTERSECTION DESIGN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D7812-D110-F506-598D-6B64000B2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 anchor="ctr">
            <a:norm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The proposed intersection consists of:- </a:t>
            </a:r>
          </a:p>
          <a:p>
            <a:r>
              <a:rPr lang="en-US" sz="800" dirty="0">
                <a:solidFill>
                  <a:schemeClr val="bg1"/>
                </a:solidFill>
              </a:rPr>
              <a:t>Main roadway</a:t>
            </a:r>
          </a:p>
          <a:p>
            <a:r>
              <a:rPr lang="en-US" sz="800" dirty="0">
                <a:solidFill>
                  <a:schemeClr val="bg1"/>
                </a:solidFill>
              </a:rPr>
              <a:t> Underpass</a:t>
            </a:r>
          </a:p>
          <a:p>
            <a:r>
              <a:rPr lang="en-US" sz="800" dirty="0">
                <a:solidFill>
                  <a:schemeClr val="bg1"/>
                </a:solidFill>
              </a:rPr>
              <a:t>Elevated overpass</a:t>
            </a:r>
          </a:p>
          <a:p>
            <a:r>
              <a:rPr lang="en-US" sz="800" dirty="0">
                <a:solidFill>
                  <a:schemeClr val="bg1"/>
                </a:solidFill>
              </a:rPr>
              <a:t>Side roads</a:t>
            </a:r>
          </a:p>
          <a:p>
            <a:r>
              <a:rPr lang="en-US" sz="800" dirty="0">
                <a:solidFill>
                  <a:schemeClr val="bg1"/>
                </a:solidFill>
              </a:rPr>
              <a:t>Road connections</a:t>
            </a:r>
          </a:p>
          <a:p>
            <a:r>
              <a:rPr lang="en-US" sz="800" dirty="0">
                <a:solidFill>
                  <a:schemeClr val="bg1"/>
                </a:solidFill>
              </a:rPr>
              <a:t>Lane markings</a:t>
            </a:r>
          </a:p>
          <a:p>
            <a:r>
              <a:rPr lang="en-US" sz="800" dirty="0">
                <a:solidFill>
                  <a:schemeClr val="bg1"/>
                </a:solidFill>
              </a:rPr>
              <a:t>Traffic-control features</a:t>
            </a:r>
          </a:p>
          <a:p>
            <a:pPr marL="0" indent="0">
              <a:buNone/>
            </a:pPr>
            <a:r>
              <a:rPr lang="en-US" sz="800" dirty="0">
                <a:solidFill>
                  <a:schemeClr val="bg1"/>
                </a:solidFill>
              </a:rPr>
              <a:t>Design Concept</a:t>
            </a:r>
          </a:p>
          <a:p>
            <a:pPr marL="0" indent="0">
              <a:buNone/>
            </a:pPr>
            <a:r>
              <a:rPr lang="en-US" sz="800" dirty="0">
                <a:solidFill>
                  <a:schemeClr val="bg1"/>
                </a:solidFill>
              </a:rPr>
              <a:t>The proposed arrangement separates selected traffic movements vertically while maintaining connections between the surrounding roads.</a:t>
            </a:r>
          </a:p>
          <a:p>
            <a:pPr marL="0" indent="0">
              <a:buNone/>
            </a:pPr>
            <a:r>
              <a:rPr lang="en-US" sz="800" dirty="0">
                <a:solidFill>
                  <a:schemeClr val="bg1"/>
                </a:solidFill>
              </a:rPr>
              <a:t>The main purpose is to create a more organized movement of traffic through the intersection.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1B4469-2916-4C76-61BA-3AAB82484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7" r="-3" b="10842"/>
          <a:stretch>
            <a:fillRect/>
          </a:stretch>
        </p:blipFill>
        <p:spPr>
          <a:xfrm>
            <a:off x="6525453" y="1"/>
            <a:ext cx="5666547" cy="339802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A240C79-242E-4918-9F28-B101847D1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2277" y="3386960"/>
            <a:ext cx="56697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1C28F83-1BF0-5F11-75B8-981AD9B9F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4" r="-2" b="1533"/>
          <a:stretch>
            <a:fillRect/>
          </a:stretch>
        </p:blipFill>
        <p:spPr>
          <a:xfrm>
            <a:off x="6522277" y="3398024"/>
            <a:ext cx="5669723" cy="346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13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ultiple interweaving highways with cars driving in different directions">
            <a:extLst>
              <a:ext uri="{FF2B5EF4-FFF2-40B4-BE49-F238E27FC236}">
                <a16:creationId xmlns:a16="http://schemas.microsoft.com/office/drawing/2014/main" id="{DD550430-9D41-8C7B-5D74-915CC73A32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62" r="5763" b="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E4B7EE-9AC0-044D-5136-CBEAC85C3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 TRAFFIC FLOW &amp;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E4210-86AE-E391-5DB1-926404CE4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00"/>
              <a:t>Traffic Flow</a:t>
            </a:r>
          </a:p>
          <a:p>
            <a:pPr marL="0" indent="0">
              <a:buNone/>
            </a:pPr>
            <a:r>
              <a:rPr lang="en-US" sz="500"/>
              <a:t>The proposed design separates traffic movements vertically:- </a:t>
            </a:r>
          </a:p>
          <a:p>
            <a:r>
              <a:rPr lang="en-US" sz="500"/>
              <a:t>Some traffic passes through the underpass.</a:t>
            </a:r>
          </a:p>
          <a:p>
            <a:r>
              <a:rPr lang="en-US" sz="500"/>
              <a:t>Other traffic uses the overpass.</a:t>
            </a:r>
          </a:p>
          <a:p>
            <a:r>
              <a:rPr lang="en-US" sz="500"/>
              <a:t>Side roads provide connections.</a:t>
            </a:r>
          </a:p>
          <a:p>
            <a:r>
              <a:rPr lang="en-US" sz="500"/>
              <a:t>Lane markings guide vehicle movement.</a:t>
            </a:r>
          </a:p>
          <a:p>
            <a:r>
              <a:rPr lang="en-US" sz="500"/>
              <a:t>Traffic movements become more organized.</a:t>
            </a:r>
          </a:p>
          <a:p>
            <a:pPr marL="0" indent="0">
              <a:buNone/>
            </a:pPr>
            <a:r>
              <a:rPr lang="en-US" sz="500"/>
              <a:t>Safety Considerations</a:t>
            </a:r>
          </a:p>
          <a:p>
            <a:pPr marL="0" indent="0">
              <a:buNone/>
            </a:pPr>
            <a:r>
              <a:rPr lang="en-US" sz="500"/>
              <a:t>The design aims to improve safety through:- </a:t>
            </a:r>
          </a:p>
          <a:p>
            <a:r>
              <a:rPr lang="en-US" sz="500"/>
              <a:t>Separation of traffic movements</a:t>
            </a:r>
          </a:p>
          <a:p>
            <a:r>
              <a:rPr lang="en-US" sz="500"/>
              <a:t>Clear lane markings</a:t>
            </a:r>
          </a:p>
          <a:p>
            <a:r>
              <a:rPr lang="en-US" sz="500"/>
              <a:t>Organized road connections</a:t>
            </a:r>
          </a:p>
          <a:p>
            <a:r>
              <a:rPr lang="en-US" sz="500"/>
              <a:t>Reduced direct crossing conflicts</a:t>
            </a:r>
          </a:p>
          <a:p>
            <a:r>
              <a:rPr lang="en-US" sz="500"/>
              <a:t>Better organization of vehicle movement</a:t>
            </a:r>
          </a:p>
          <a:p>
            <a:r>
              <a:rPr lang="en-US" sz="500"/>
              <a:t>Appropriate traffic-control features</a:t>
            </a:r>
          </a:p>
          <a:p>
            <a:pPr marL="0" indent="0">
              <a:buNone/>
            </a:pPr>
            <a:r>
              <a:rPr lang="en-US" sz="500"/>
              <a:t>Expected Effect</a:t>
            </a:r>
          </a:p>
          <a:p>
            <a:r>
              <a:rPr lang="en-US" sz="500"/>
              <a:t>Better traffic continuity + fewer direct conflicts + more organized movement</a:t>
            </a:r>
          </a:p>
        </p:txBody>
      </p:sp>
    </p:spTree>
    <p:extLst>
      <p:ext uri="{BB962C8B-B14F-4D97-AF65-F5344CB8AC3E}">
        <p14:creationId xmlns:p14="http://schemas.microsoft.com/office/powerpoint/2010/main" val="1921884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335820-B90E-C8FD-A970-E541F1C04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1990725"/>
            <a:ext cx="3201366" cy="1983627"/>
          </a:xfrm>
        </p:spPr>
        <p:txBody>
          <a:bodyPr anchor="b"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LOCATION </a:t>
            </a: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&amp; IMPORTANCE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E1B30-1591-E82F-345D-5A21B1582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400" b="1"/>
              <a:t>Location Suitability</a:t>
            </a:r>
          </a:p>
          <a:p>
            <a:pPr marL="0" indent="0">
              <a:buNone/>
            </a:pPr>
            <a:r>
              <a:rPr lang="en-US" sz="1400"/>
              <a:t>The proposed design is suitable for:- </a:t>
            </a:r>
          </a:p>
          <a:p>
            <a:r>
              <a:rPr lang="en-US" sz="1400"/>
              <a:t>High-traffic intersections</a:t>
            </a:r>
          </a:p>
          <a:p>
            <a:r>
              <a:rPr lang="en-US" sz="1400"/>
              <a:t>Busy urban roads</a:t>
            </a:r>
          </a:p>
          <a:p>
            <a:r>
              <a:rPr lang="en-US" sz="1400"/>
              <a:t>Congested intersections</a:t>
            </a:r>
          </a:p>
          <a:p>
            <a:r>
              <a:rPr lang="en-US" sz="1400"/>
              <a:t>Areas experiencing significant traffic delays</a:t>
            </a:r>
          </a:p>
          <a:p>
            <a:pPr marL="0" indent="0">
              <a:buNone/>
            </a:pPr>
            <a:r>
              <a:rPr lang="en-US" sz="1400" b="1"/>
              <a:t>Importance</a:t>
            </a:r>
          </a:p>
          <a:p>
            <a:pPr marL="0" indent="0">
              <a:buNone/>
            </a:pPr>
            <a:r>
              <a:rPr lang="en-US" sz="1400"/>
              <a:t>The proposed design can potentially:-</a:t>
            </a:r>
          </a:p>
          <a:p>
            <a:r>
              <a:rPr lang="en-US" sz="1400"/>
              <a:t>Improve traffic flow</a:t>
            </a:r>
          </a:p>
          <a:p>
            <a:r>
              <a:rPr lang="en-US" sz="1400"/>
              <a:t>Reduce direct traffic conflicts</a:t>
            </a:r>
          </a:p>
          <a:p>
            <a:r>
              <a:rPr lang="en-US" sz="1400"/>
              <a:t>Reduce intersection delays</a:t>
            </a:r>
          </a:p>
          <a:p>
            <a:r>
              <a:rPr lang="en-US" sz="1400"/>
              <a:t>Improve road safety</a:t>
            </a:r>
          </a:p>
          <a:p>
            <a:r>
              <a:rPr lang="en-US" sz="1400"/>
              <a:t>Save travel time and fuel</a:t>
            </a:r>
          </a:p>
          <a:p>
            <a:r>
              <a:rPr lang="en-US" sz="1400"/>
              <a:t>Support urban transportation development</a:t>
            </a:r>
          </a:p>
          <a:p>
            <a:pPr marL="0" indent="0">
              <a:buNone/>
            </a:pPr>
            <a:r>
              <a:rPr lang="en-US" sz="1400"/>
              <a:t>These benefits are consistent with the original project presentation.</a:t>
            </a:r>
          </a:p>
        </p:txBody>
      </p:sp>
      <p:pic>
        <p:nvPicPr>
          <p:cNvPr id="5" name="Picture 4" descr="Intersecting roads">
            <a:extLst>
              <a:ext uri="{FF2B5EF4-FFF2-40B4-BE49-F238E27FC236}">
                <a16:creationId xmlns:a16="http://schemas.microsoft.com/office/drawing/2014/main" id="{FED9B514-431C-F758-DE0B-184C7A45D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912" r="30845" b="-1"/>
          <a:stretch>
            <a:fillRect/>
          </a:stretch>
        </p:blipFill>
        <p:spPr>
          <a:xfrm>
            <a:off x="8109502" y="10"/>
            <a:ext cx="408249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15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353298-E40F-FE56-9876-C5E8B1276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7" r="13808" b="914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58D4F9-6251-2913-3DC0-A8BA7CA6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FINAL PROJECT MODEL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D3AC1-30B6-E303-E56B-AE1B547B8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800856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FINAL PROJECT MODEL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The completed model demonstrates:-</a:t>
            </a:r>
          </a:p>
          <a:p>
            <a:r>
              <a:rPr lang="en-US" sz="1600" dirty="0">
                <a:solidFill>
                  <a:schemeClr val="bg1"/>
                </a:solidFill>
              </a:rPr>
              <a:t>A separated road system</a:t>
            </a:r>
          </a:p>
          <a:p>
            <a:r>
              <a:rPr lang="en-US" sz="1600" dirty="0">
                <a:solidFill>
                  <a:schemeClr val="bg1"/>
                </a:solidFill>
              </a:rPr>
              <a:t>An overpass</a:t>
            </a:r>
          </a:p>
          <a:p>
            <a:r>
              <a:rPr lang="en-US" sz="1600" dirty="0">
                <a:solidFill>
                  <a:schemeClr val="bg1"/>
                </a:solidFill>
              </a:rPr>
              <a:t>An underpass</a:t>
            </a:r>
          </a:p>
          <a:p>
            <a:r>
              <a:rPr lang="en-US" sz="1600" dirty="0">
                <a:solidFill>
                  <a:schemeClr val="bg1"/>
                </a:solidFill>
              </a:rPr>
              <a:t>Side-road connections</a:t>
            </a:r>
          </a:p>
          <a:p>
            <a:r>
              <a:rPr lang="en-US" sz="1600" dirty="0">
                <a:solidFill>
                  <a:schemeClr val="bg1"/>
                </a:solidFill>
              </a:rPr>
              <a:t>Organized traffic movement</a:t>
            </a:r>
          </a:p>
          <a:p>
            <a:r>
              <a:rPr lang="en-US" sz="1600" dirty="0">
                <a:solidFill>
                  <a:schemeClr val="bg1"/>
                </a:solidFill>
              </a:rPr>
              <a:t>Lane markings and road features</a:t>
            </a:r>
          </a:p>
        </p:txBody>
      </p:sp>
    </p:spTree>
    <p:extLst>
      <p:ext uri="{BB962C8B-B14F-4D97-AF65-F5344CB8AC3E}">
        <p14:creationId xmlns:p14="http://schemas.microsoft.com/office/powerpoint/2010/main" val="2341659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250C39F-3F6C-4D53-86D2-7BC6B2FF6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Busy pedestrian crossing">
            <a:extLst>
              <a:ext uri="{FF2B5EF4-FFF2-40B4-BE49-F238E27FC236}">
                <a16:creationId xmlns:a16="http://schemas.microsoft.com/office/drawing/2014/main" id="{8CC5FC0B-59B4-1F22-21B5-0A4EB906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65" b="786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0A48D59-8581-41F7-B529-F4617FE0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6000">
                <a:schemeClr val="tx1">
                  <a:lumMod val="95000"/>
                  <a:lumOff val="5000"/>
                </a:schemeClr>
              </a:gs>
              <a:gs pos="90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C1D12-5A5C-882A-BDE3-1BB68234A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910431"/>
            <a:ext cx="4724400" cy="1466455"/>
          </a:xfrm>
        </p:spPr>
        <p:txBody>
          <a:bodyPr anchor="b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ACCCF-FF3D-228B-C0F3-378B3753F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492080"/>
            <a:ext cx="4724400" cy="30158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chemeClr val="bg1"/>
                </a:solidFill>
              </a:rPr>
              <a:t>The final model demonstrates:-</a:t>
            </a:r>
          </a:p>
          <a:p>
            <a:r>
              <a:rPr lang="en-US" sz="2000">
                <a:solidFill>
                  <a:schemeClr val="bg1"/>
                </a:solidFill>
              </a:rPr>
              <a:t>Smooth and organized traffic movement</a:t>
            </a:r>
          </a:p>
          <a:p>
            <a:r>
              <a:rPr lang="en-US" sz="2000">
                <a:solidFill>
                  <a:schemeClr val="bg1"/>
                </a:solidFill>
              </a:rPr>
              <a:t>Reduced direct crossing conflicts</a:t>
            </a:r>
          </a:p>
          <a:p>
            <a:r>
              <a:rPr lang="en-US" sz="2000">
                <a:solidFill>
                  <a:schemeClr val="bg1"/>
                </a:solidFill>
              </a:rPr>
              <a:t>Separation of selected traffic movements</a:t>
            </a:r>
          </a:p>
          <a:p>
            <a:r>
              <a:rPr lang="en-US" sz="2000">
                <a:solidFill>
                  <a:schemeClr val="bg1"/>
                </a:solidFill>
              </a:rPr>
              <a:t>A modern grade-separated intersection concept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46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5A9C993-25FC-7E70-8947-121104F8C6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2"/>
          <a:stretch>
            <a:fillRect/>
          </a:stretch>
        </p:blipFill>
        <p:spPr>
          <a:xfrm>
            <a:off x="20" y="1021"/>
            <a:ext cx="12191980" cy="68559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98993-65E1-C3E0-E39C-4D23BD0E3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4624342" cy="1325563"/>
          </a:xfrm>
        </p:spPr>
        <p:txBody>
          <a:bodyPr>
            <a:normAutofit/>
          </a:bodyPr>
          <a:lstStyle/>
          <a:p>
            <a:r>
              <a:rPr lang="en-US"/>
              <a:t>CONCLUSION</a:t>
            </a:r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49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A53A13-08A8-8139-8A8E-075FEBE92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-2"/>
          <a:stretch>
            <a:fillRect/>
          </a:stretch>
        </p:blipFill>
        <p:spPr>
          <a:xfrm>
            <a:off x="5680087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7B2F0-58C8-9170-3396-B3C34601B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4558309" cy="31816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000"/>
              <a:t>This project demonstrates the concept of a grade-separated intersection using an overpass and an underpass.</a:t>
            </a:r>
          </a:p>
          <a:p>
            <a:pPr marL="0" indent="0">
              <a:buNone/>
            </a:pPr>
            <a:r>
              <a:rPr lang="en-US" sz="1000"/>
              <a:t>The proposed design aims to:-</a:t>
            </a:r>
          </a:p>
          <a:p>
            <a:r>
              <a:rPr lang="en-US" sz="1000"/>
              <a:t>Improve traffic flow</a:t>
            </a:r>
          </a:p>
          <a:p>
            <a:r>
              <a:rPr lang="en-US" sz="1000"/>
              <a:t>Reduce direct traffic conflicts</a:t>
            </a:r>
          </a:p>
          <a:p>
            <a:r>
              <a:rPr lang="en-US" sz="1000"/>
              <a:t>Reduce congestion</a:t>
            </a:r>
          </a:p>
          <a:p>
            <a:r>
              <a:rPr lang="en-US" sz="1000"/>
              <a:t>Improve road safety</a:t>
            </a:r>
          </a:p>
          <a:p>
            <a:r>
              <a:rPr lang="en-US" sz="1000"/>
              <a:t>Reduce travel delays</a:t>
            </a:r>
          </a:p>
          <a:p>
            <a:r>
              <a:rPr lang="en-US" sz="1000"/>
              <a:t>Provide a more organized transportation system</a:t>
            </a:r>
          </a:p>
          <a:p>
            <a:pPr marL="0" indent="0">
              <a:buNone/>
            </a:pPr>
            <a:r>
              <a:rPr lang="en-US" sz="1000"/>
              <a:t>Grade separation provides a conceptual approach for organizing traffic movements at congested urban intersections.</a:t>
            </a:r>
          </a:p>
          <a:p>
            <a:pPr marL="0" indent="0">
              <a:buNone/>
            </a:pPr>
            <a:r>
              <a:rPr lang="en-US" sz="1000"/>
              <a:t>The original project concludes that proper intersection design can help address traffic problems and that grade-separated intersections can be effective in modern cities.</a:t>
            </a:r>
          </a:p>
          <a:p>
            <a:pPr marL="0" indent="0">
              <a:buNone/>
            </a:pPr>
            <a:endParaRPr lang="en-US" sz="10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3660" y="2557569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817E796-E4D8-8D24-CD85-1796D9A96A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" r="18583"/>
          <a:stretch>
            <a:fillRect/>
          </a:stretch>
        </p:blipFill>
        <p:spPr>
          <a:xfrm>
            <a:off x="5838252" y="2722161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939226-DF2A-C717-9ABA-FB141767B9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3" r="1688" b="1"/>
          <a:stretch>
            <a:fillRect/>
          </a:stretch>
        </p:blipFill>
        <p:spPr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6A5BFB-679E-C7A9-2041-46938C79BA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0" r="13390"/>
          <a:stretch>
            <a:fillRect/>
          </a:stretch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57590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" name="Content Placeholder 2">
            <a:extLst>
              <a:ext uri="{FF2B5EF4-FFF2-40B4-BE49-F238E27FC236}">
                <a16:creationId xmlns:a16="http://schemas.microsoft.com/office/drawing/2014/main" id="{6AE2EDC5-8A1C-B97F-2D46-CAD29D805C3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04672" y="2421682"/>
          <a:ext cx="4977578" cy="3379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Graphic 12" descr="Questions">
            <a:extLst>
              <a:ext uri="{FF2B5EF4-FFF2-40B4-BE49-F238E27FC236}">
                <a16:creationId xmlns:a16="http://schemas.microsoft.com/office/drawing/2014/main" id="{90D29FAC-6F53-8FE9-D112-412FF716B3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F4E0A8A-B36A-7584-EEA2-CBDAE018A130}"/>
              </a:ext>
            </a:extLst>
          </p:cNvPr>
          <p:cNvSpPr txBox="1">
            <a:spLocks/>
          </p:cNvSpPr>
          <p:nvPr/>
        </p:nvSpPr>
        <p:spPr>
          <a:xfrm>
            <a:off x="3607211" y="5551356"/>
            <a:ext cx="4977578" cy="12079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tx2"/>
                </a:solidFill>
              </a:rPr>
              <a:t>Transportation Engineering Project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tx2"/>
                </a:solidFill>
              </a:rPr>
              <a:t>Design of a Grade-Separated Intersection</a:t>
            </a:r>
          </a:p>
        </p:txBody>
      </p:sp>
    </p:spTree>
    <p:extLst>
      <p:ext uri="{BB962C8B-B14F-4D97-AF65-F5344CB8AC3E}">
        <p14:creationId xmlns:p14="http://schemas.microsoft.com/office/powerpoint/2010/main" val="3951507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119</TotalTime>
  <Words>755</Words>
  <Application>Microsoft Office PowerPoint</Application>
  <PresentationFormat>Widescreen</PresentationFormat>
  <Paragraphs>138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DESIGN OF A GRADE-SEPARATED INTERSECTION</vt:lpstr>
      <vt:lpstr>INTRODUCTION &amp; BACKGROUND</vt:lpstr>
      <vt:lpstr>PROBLEM STATEMENT</vt:lpstr>
      <vt:lpstr>PROJECT AIM &amp; OBJECTIVES</vt:lpstr>
      <vt:lpstr>GRADE SEPARATION CONCEPT</vt:lpstr>
      <vt:lpstr>PROPOSED INTERSECTION DESIGN</vt:lpstr>
      <vt:lpstr> TRAFFIC FLOW &amp; SAFETY</vt:lpstr>
      <vt:lpstr>LOCATION  &amp; IMPORTANCE</vt:lpstr>
      <vt:lpstr>FINAL PROJECT MODEL</vt:lpstr>
      <vt:lpstr>RESULTS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abuubakar alsadiq</dc:creator>
  <cp:lastModifiedBy>abuubakar alsadiq</cp:lastModifiedBy>
  <cp:revision>2</cp:revision>
  <dcterms:created xsi:type="dcterms:W3CDTF">2026-08-17T07:24:14Z</dcterms:created>
  <dcterms:modified xsi:type="dcterms:W3CDTF">2026-08-17T09:24:29Z</dcterms:modified>
</cp:coreProperties>
</file>